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NEOWELL INTEGRATED GEOPHYSICS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0" y="60960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01</a:t>
            </a:r>
          </a:p>
        </p:txBody>
      </p:sp>
      <p:pic>
        <p:nvPicPr>
          <p:cNvPr id="4" name="Picture 3" descr="logo-email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76400"/>
            <a:ext cx="2261419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743200"/>
            <a:ext cx="10972800" cy="5810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900" b="1">
                <a:solidFill>
                  <a:srgbClr val="FFFFFF"/>
                </a:solidFill>
                <a:latin typeface="Calibri"/>
                <a:ea typeface="Calibri"/>
              </a:rPr>
              <a:t>STRATEGIC ACCOUNT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6625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0">
                <a:solidFill>
                  <a:srgbClr val="F2F2E9"/>
                </a:solidFill>
                <a:latin typeface="Calibri"/>
                <a:ea typeface="Calibri"/>
              </a:rPr>
              <a:t>Sales Account Review Template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66725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4743450"/>
            <a:ext cx="3457575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A3A3A3"/>
                </a:solidFill>
                <a:latin typeface="Calibri"/>
                <a:ea typeface="Calibri"/>
              </a:rPr>
              <a:t>ACCOUNT / CLIENT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953000"/>
            <a:ext cx="3457575" cy="2381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50" b="0">
                <a:solidFill>
                  <a:srgbClr val="FFFFFF"/>
                </a:solidFill>
                <a:latin typeface="Calibri"/>
                <a:ea typeface="Calibri"/>
              </a:rPr>
              <a:t>[Client name]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71975" y="466725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71975" y="4743450"/>
            <a:ext cx="3457575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A3A3A3"/>
                </a:solidFill>
                <a:latin typeface="Calibri"/>
                <a:ea typeface="Calibri"/>
              </a:rPr>
              <a:t>ACCOUNT OWNER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71975" y="4953000"/>
            <a:ext cx="3457575" cy="2381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50" b="0">
                <a:solidFill>
                  <a:srgbClr val="FFFFFF"/>
                </a:solidFill>
                <a:latin typeface="Calibri"/>
                <a:ea typeface="Calibri"/>
              </a:rPr>
              <a:t>[Sales manager]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34350" y="466725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34350" y="4743450"/>
            <a:ext cx="3457575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A3A3A3"/>
                </a:solidFill>
                <a:latin typeface="Calibri"/>
                <a:ea typeface="Calibri"/>
              </a:rPr>
              <a:t>REVIEW DATE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4350" y="4953000"/>
            <a:ext cx="3457575" cy="2381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50" b="0">
                <a:solidFill>
                  <a:srgbClr val="FFFFFF"/>
                </a:solidFill>
                <a:latin typeface="Calibri"/>
                <a:ea typeface="Calibri"/>
              </a:rPr>
              <a:t>[DD.MM.YYYY]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096000"/>
            <a:ext cx="109728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Internal working document  •  Update before each account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02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1. COMPLETION GUIDELINES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Use the same definitions across all sales managers so accounts can be compared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17157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7700" y="136207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50" y="142875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Use evidence, not optimism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183832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Do not count interest as an opportunity unless need, scope and next step are identified.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67200" y="117157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7700" y="136207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3950" y="142875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Quantify the account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57700" y="183832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Estimate total spend, addressable potential and NEOWELL share of wallet.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17157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67700" y="136207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43950" y="142875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Name stakeholders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7700" y="183832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Positions alone are insufficient; identify actual decision paths.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55282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7700" y="374332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3950" y="381000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Show competitor lock-in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700" y="421957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State incumbent, contract position and why the client would change.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67200" y="355282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57700" y="374332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3950" y="381000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Keep pipeline clean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57700" y="421957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Every opportunity needs value, stage, probability, award timing, owner and next action.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77200" y="355282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67700" y="374332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43950" y="381000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Update before review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67700" y="421957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Account Health, pipeline and 90-day actions should reflect current situation.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Recommended cadence: Full account plan quarterly  •  Opportunity/actions weekly  •  Account Health monthly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03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2. ACCOUNT HEALTH SCORE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Standard 0–100 score for management comparison across accounts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019175"/>
            <a:ext cx="3981450" cy="4953000"/>
          </a:xfrm>
          <a:prstGeom prst="roundRect">
            <a:avLst>
              <a:gd name="adj" fmla="val 3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1114425"/>
            <a:ext cx="158115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F2F2E9"/>
                </a:solidFill>
                <a:latin typeface="Calibri"/>
                <a:ea typeface="Calibri"/>
              </a:rPr>
              <a:t>HEALTH CRITERIA / METRIC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0750" y="1114425"/>
            <a:ext cx="95250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F2F2E9"/>
                </a:solidFill>
                <a:latin typeface="Calibri"/>
                <a:ea typeface="Calibri"/>
              </a:rPr>
              <a:t>WEIGHT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43250" y="1114425"/>
            <a:ext cx="114300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F2F2E9"/>
                </a:solidFill>
                <a:latin typeface="Calibri"/>
                <a:ea typeface="Calibri"/>
              </a:rPr>
              <a:t>SCORE [0-100]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1343025"/>
            <a:ext cx="3981450" cy="9525"/>
          </a:xfrm>
          <a:prstGeom prst="rect">
            <a:avLst/>
          </a:prstGeom>
          <a:solidFill>
            <a:srgbClr val="3A48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14192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" y="15335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Revenue vs Plan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0750" y="15335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43250" y="15335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18573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" y="19716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Pipeline Coverage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0750" y="19716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43250" y="19716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22955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24098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Decision Maker Access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90750" y="24098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43250" y="24098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27336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9600" y="28479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Technical Acceptance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90750" y="28479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43250" y="28479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31718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9600" y="32861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Relationship Strength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90750" y="32861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43250" y="32861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36099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9600" y="37242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Technology Penetration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190750" y="37242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43250" y="37242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40481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09600" y="41624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Tender Position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90750" y="41624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43250" y="41624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57200" y="44862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9600" y="46005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Competitive Position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190750" y="46005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43250" y="46005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49244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9600" y="50387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Payment Discipline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190750" y="50387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5%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143250" y="50387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7200" y="53625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09600" y="54768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Next Actions/Activity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90750" y="54768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5%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43250" y="54768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667250" y="1019175"/>
            <a:ext cx="7067550" cy="1152525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57750" y="1209675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TOTAL WEIGHTED SCORE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34500" y="1143000"/>
            <a:ext cx="21907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[XX/100]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857750" y="1676400"/>
            <a:ext cx="66865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857750" y="1790700"/>
            <a:ext cx="762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A3A3A3"/>
                </a:solidFill>
                <a:latin typeface="Calibri"/>
                <a:ea typeface="Calibri"/>
              </a:rPr>
              <a:t>TREND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477500" y="1771650"/>
            <a:ext cx="104775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1050" b="0">
                <a:solidFill>
                  <a:srgbClr val="283583"/>
                </a:solidFill>
                <a:latin typeface="Calibri"/>
                <a:ea typeface="Calibri"/>
              </a:rPr>
              <a:t>[ ↑ / → / ↓ ]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4667250" y="2324100"/>
            <a:ext cx="7067550" cy="685800"/>
          </a:xfrm>
          <a:prstGeom prst="roundRect">
            <a:avLst>
              <a:gd name="adj" fmla="val 8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19650" y="2476500"/>
            <a:ext cx="3810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STATUS CATEGORIES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19650" y="2686050"/>
            <a:ext cx="6762750" cy="190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l"/>
            <a:r>
              <a:rPr sz="825" b="0">
                <a:solidFill>
                  <a:srgbClr val="2F9E44"/>
                </a:solidFill>
                <a:latin typeface="Calibri"/>
                <a:ea typeface="Calibri"/>
              </a:rPr>
              <a:t>●  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GREEN (80-100)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      </a:t>
            </a:r>
            <a:r>
              <a:rPr sz="825" b="0">
                <a:solidFill>
                  <a:srgbClr val="C9A227"/>
                </a:solidFill>
                <a:latin typeface="Calibri"/>
                <a:ea typeface="Calibri"/>
              </a:rPr>
              <a:t>●  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YELLOW (60-79)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      </a:t>
            </a:r>
            <a:r>
              <a:rPr sz="825" b="0">
                <a:solidFill>
                  <a:srgbClr val="C43A3A"/>
                </a:solidFill>
                <a:latin typeface="Calibri"/>
                <a:ea typeface="Calibri"/>
              </a:rPr>
              <a:t>●  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RED (&lt;60)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667250" y="3162300"/>
            <a:ext cx="7067550" cy="2809875"/>
          </a:xfrm>
          <a:prstGeom prst="roundRect">
            <a:avLst>
              <a:gd name="adj" fmla="val 3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819650" y="3314700"/>
            <a:ext cx="3810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WHY DID SCORE MOVE?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19650" y="3514725"/>
            <a:ext cx="6762750" cy="2190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[Provide brief commentary on the primary drivers behind changes in this review period...]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NEOWELL STRATEGIC ACCOUNT PLAN TEMPLATE • INTERNAL USE ONLY</a:t>
            </a:r>
          </a:p>
        </p:txBody>
      </p:sp>
      <p:sp>
        <p:nvSpPr>
          <p:cNvPr id="66" name="Rectangle 65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04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3. EXECUTIVE ACCOUNT SNAPSHOT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One-page management view: current business, potential and account health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REVENUE YTD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585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0825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FY FORECAST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0825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5450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690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BACKLOG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0690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5315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0555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TOTAL PIPELINE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555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5180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0420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WEIGHTED PIPELINE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420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95045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10285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MARKET SHARE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0285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1905000"/>
            <a:ext cx="3657600" cy="4095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09600" y="2057400"/>
            <a:ext cx="33528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ACCOUNT POTENTIAL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2324100"/>
            <a:ext cx="33528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9600" y="2476500"/>
            <a:ext cx="3352800" cy="9144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14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Est. Annual Spend: ₽[XX]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14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Active Wells/Jobs: [XX] / year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Priority Assets: [Key projects/assets]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67200" y="1905000"/>
            <a:ext cx="3657600" cy="4095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19600" y="2057400"/>
            <a:ext cx="2095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ACCOUNT HEALTH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8450" y="2038350"/>
            <a:ext cx="112395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[XX/100]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19600" y="2324100"/>
            <a:ext cx="33528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419600" y="2476500"/>
            <a:ext cx="33528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3 KEY OBJECTIVES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19600" y="2705100"/>
            <a:ext cx="3352800" cy="19050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1. [e.g. Displace incumbent in open-hole logging]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2. [e.g. Run pilot horizontal PLT on asset X]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3. [e.g. Secure contract extension for 2026/27]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77200" y="1905000"/>
            <a:ext cx="3657600" cy="4095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29600" y="2057400"/>
            <a:ext cx="33528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TOP OPPORTUNITIES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29600" y="2324100"/>
            <a:ext cx="33528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29600" y="2476500"/>
            <a:ext cx="2095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1A2040"/>
                </a:solidFill>
                <a:latin typeface="Calibri"/>
                <a:ea typeface="Calibri"/>
              </a:rPr>
              <a:t>[Opp Name 1]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458450" y="2476500"/>
            <a:ext cx="112395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600" y="2705100"/>
            <a:ext cx="335280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Stage: [X]  •  Probability: [XX]%  •  Timing: [Q_YYYY]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29600" y="2971800"/>
            <a:ext cx="33528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229600" y="3143250"/>
            <a:ext cx="2095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1A2040"/>
                </a:solidFill>
                <a:latin typeface="Calibri"/>
                <a:ea typeface="Calibri"/>
              </a:rPr>
              <a:t>[Opp Name 2]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458450" y="3143250"/>
            <a:ext cx="112395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29600" y="3371850"/>
            <a:ext cx="335280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Stage: [X]  •  Probability: [XX]%  •  Timing: [Q_YYYY]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NEOWELL STRATEGIC ACCOUNT PLAN TEMPLATE • INTERNAL USE ONLY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05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4. ACCOUNT POTENTIAL &amp; SHARE OF WALLET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Size the account before judging sales performance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CLIENT TOTAL SPEND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3558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8798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NEOWELL REVENUE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798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1396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6636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CURRENT MARKET SHARE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636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9234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4474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TARGET MARKET SHARE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4474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7072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2312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ADDRESSABLE POTENTIAL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2312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1905000"/>
            <a:ext cx="5524500" cy="3686175"/>
          </a:xfrm>
          <a:prstGeom prst="roundRect">
            <a:avLst>
              <a:gd name="adj" fmla="val 4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7700" y="2095500"/>
            <a:ext cx="51435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CLIENT OPERATING BASE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" y="2428875"/>
            <a:ext cx="5143500" cy="25146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Producing wells: 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Horizontal / Highly deviated wells: 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New wells drilled / year: 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Active injection / EOR projects: 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Key fields &amp; production locations: [Field details]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Main diagnostics &amp; logging challenges: [e.g., cross-flow, water breakthrough]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0300" y="1905000"/>
            <a:ext cx="5524500" cy="3686175"/>
          </a:xfrm>
          <a:prstGeom prst="roundRect">
            <a:avLst>
              <a:gd name="adj" fmla="val 4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095500"/>
            <a:ext cx="51435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MARKET BREAKDOWN — SPEND &amp; JOBS BY SERVICE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2390775"/>
            <a:ext cx="3048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SERVICE/TECH AREA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48800" y="2390775"/>
            <a:ext cx="1143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EST. VALUE (₽)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91800" y="2390775"/>
            <a:ext cx="9525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NEOWELL SHARE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0" y="2590800"/>
            <a:ext cx="51435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2781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Production logging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48800" y="2781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91800" y="2781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0" y="3162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Open-hole logging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48800" y="3162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91800" y="3162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0" y="3543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Well integrity/diagnostics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448800" y="3543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591800" y="3543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0" y="3924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Seismic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48800" y="3924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91800" y="3924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0" y="4305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Permanent monitoring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448800" y="4305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91800" y="4305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0" y="4686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Smart completion/other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448800" y="4686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91800" y="4686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57200" y="5743575"/>
            <a:ext cx="11277600" cy="381000"/>
          </a:xfrm>
          <a:prstGeom prst="roundRect">
            <a:avLst>
              <a:gd name="adj" fmla="val 2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57200" y="5743575"/>
            <a:ext cx="11277600" cy="381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"Are we focusing sales resources where the absolute potential is largest, or merely chasing the easiest opportunities?"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NEOWELL STRATEGIC ACCOUNT PLAN TEMPLATE • INTERNAL USE ONLY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06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5. TECHNOLOGY PENETRATION / WHITE SPACE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Map current position, competitor lock-in and cross-sell opportunities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19175"/>
          <a:ext cx="11277600" cy="504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2000250"/>
                <a:gridCol w="1714500"/>
                <a:gridCol w="1714500"/>
                <a:gridCol w="1047750"/>
                <a:gridCol w="2895600"/>
              </a:tblGrid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TECHNOLOGY / SERVICE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CLIENT NEED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CURRENT SUPPLIER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NEOWELL STATUS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POTENTIAL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NEXT STEP / ACTION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Production Logging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[e.g. Continuous flow tracking]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[Incumbent A]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[Pilot completed]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[Submit commercial offer]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Horizontal PLT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[e.g. Memory-conveyed profiling]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[Incumbent B]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[Discussions]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₽[XX]M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[Hold technical seminar]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Open-hole Evaluation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[e.g. High-res resistivity suite]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[Incumbent A]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[Not started]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[Identify key asset owner]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Well Integrity/Diagnostics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[e.g. EM casing imaging]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[None / Gap]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[Trial planned]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₽[XX]M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[Coordinate tool mobilization]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Seismic Exploration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[e.g. Marine TZ acquisition]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[Incumbent C]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[Displaced]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[Execute current contract]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Permanent monitoring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[e.g. DAS / DTS network]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₽[XX]M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Smart completion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[e.g. Interval control valves]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22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[Add technology]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₽[XX]M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NEOWELL STRATEGIC ACCOUNT PLAN TEMPLATE • INTERNAL USE ONLY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07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6. STAKEHOLDER &amp; POWER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Who decides, who influences, who supports and who can block the sale?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95375"/>
          <a:ext cx="11277600" cy="476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1428750"/>
                <a:gridCol w="952500"/>
                <a:gridCol w="1143000"/>
                <a:gridCol w="1333500"/>
                <a:gridCol w="1428750"/>
                <a:gridCol w="2990850"/>
              </a:tblGrid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STAKEHOLDER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ROLE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POWER [1-5]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ATTITUDE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RELATIONSHIP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NEOWELL OWNER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NEXT ACTION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[Name] • Chief Geologist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Decision Maker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[Name] • Well Diagnostics Lead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Technical Authority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[Name] • Procurement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Budget Holder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[Name] • Field Operations Manager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User/Champion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[Name] • [Role]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8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[Name] • [Role]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NEOWELL STRATEGIC ACCOUNT PLAN TEMPLATE • INTERNAL USE ONLY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08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7. SALES-ORIENTED SWOT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Keep it specific to winning and expanding this account — not a generic company SWOT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095375"/>
            <a:ext cx="55626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7700" y="1266825"/>
            <a:ext cx="22860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STRENGTHS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8450" y="1285875"/>
            <a:ext cx="295275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— What gives NEOWELL an advantage?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7700" y="1552575"/>
            <a:ext cx="5181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700" y="1704975"/>
            <a:ext cx="5181600" cy="14859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key strength or technical differentiator for this client...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key strength or technical differentiator for this client...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key strength or technical differentiator for this client... 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8400" y="1095375"/>
            <a:ext cx="55626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1266825"/>
            <a:ext cx="22860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WEAKNESSES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29650" y="1285875"/>
            <a:ext cx="295275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— What limits our ability to win?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38900" y="1552575"/>
            <a:ext cx="5181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8900" y="1704975"/>
            <a:ext cx="5181600" cy="14859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vulnerability, qualification gaps, or track record issues...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vulnerability, qualification gaps, or track record issues...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vulnerability, qualification gaps, or track record issues... ]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533775"/>
            <a:ext cx="55626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7700" y="3705225"/>
            <a:ext cx="22860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OPPORTUNITIES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8450" y="3724275"/>
            <a:ext cx="295275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— Where can we materially expand?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7700" y="3990975"/>
            <a:ext cx="5181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700" y="4143375"/>
            <a:ext cx="5181600" cy="14859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target tenders, unaddressed fields, or tech replacement cycles...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target tenders, unaddressed fields, or tech replacement cycles...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target tenders, unaddressed fields, or tech replacement cycles... 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48400" y="3533775"/>
            <a:ext cx="55626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8900" y="3705225"/>
            <a:ext cx="22860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THREATS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29650" y="3724275"/>
            <a:ext cx="295275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— What can prevent or delay revenue?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38900" y="3990975"/>
            <a:ext cx="5181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8900" y="4143375"/>
            <a:ext cx="5181600" cy="14859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aggressive competitor pricing, budget cuts, or incumbent lock-in...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aggressive competitor pricing, budget cuts, or incumbent lock-in...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Enter aggressive competitor pricing, budget cuts, or incumbent lock-in... 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NEOWELL STRATEGIC ACCOUNT PLAN TEMPLATE • INTERNAL USE ONLY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09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8. OPPORTUNITY PIPELINE &amp; SCORING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Score = value × probability; keep the pipeline honest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95375"/>
          <a:ext cx="10325100" cy="476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/>
                <a:gridCol w="1619250"/>
                <a:gridCol w="952500"/>
                <a:gridCol w="857250"/>
                <a:gridCol w="666750"/>
                <a:gridCol w="666750"/>
                <a:gridCol w="1047750"/>
                <a:gridCol w="2895600"/>
              </a:tblGrid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OPPORTUNITY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TECHNOLOGY/SERVICE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VALUE (₽)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STAGE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PROB.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SCORE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AWARD DATE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NEXT ACTION / OWNER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[Opp Name 1]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Production Logging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[Q_YYYY]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[Action steps &amp; Owner name]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[Opp Name 2]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Horizontal PLT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]M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[Q_YYYY]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[Action steps &amp; Owner name]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[Opp Name 3]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Well Integrity Diagnostics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[Q_YYYY]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[Action steps &amp; Owner name]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[Opp Name 4]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Open-hole Evaluation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]M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[Q_YYYY]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[Action steps &amp; Owner name]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[Opp Name 5]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[Q_YYYY]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8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[Opp Name 6]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]M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[Q_YYYY]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NEOWELL STRATEGIC ACCOUNT PLAN TEMPLATE • INTERNAL USE ONLY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10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9. COMPETITIVE BATTLECARD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Why we win, why we lose, and how to displace the incumbent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19175"/>
          <a:ext cx="11277600" cy="504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500"/>
                <a:gridCol w="2476500"/>
                <a:gridCol w="2476500"/>
                <a:gridCol w="3848100"/>
              </a:tblGrid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CRITERION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COMPETITOR A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COMPETITOR B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INCUMBENT / NOTES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Technology/performance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Price/commercial terms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Track record at client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Installed base/contract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Relationship strength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Local presence/execution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Differentiator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22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Switching cost / lock-in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NEOWELL STRATEGIC ACCOUNT PLAN TEMPLATE • INTERNAL USE ONLY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11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10. 90-DAY ACCOUNT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Five commercial actions that move revenue, entry or relationship in the next 90 days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57275"/>
          <a:ext cx="112776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250"/>
                <a:gridCol w="2381250"/>
                <a:gridCol w="2381250"/>
                <a:gridCol w="1143000"/>
                <a:gridCol w="1143000"/>
                <a:gridCol w="857250"/>
                <a:gridCol w="2895600"/>
              </a:tblGrid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NO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PRIORITY ACTION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COMMERCIAL OBJECTIVE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OWNER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DUE DATE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STATUS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EXPECTED OUTCOME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Priority high-level task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Target or commercial milestone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Name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DD.MM.YYYY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Expected revenue, entry or alignment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02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Priority high-level task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Target or commercial milestone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Name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DD.MM.YYYY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Expected revenue, entry or alignment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Priority high-level task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Target or commercial milestone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Name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DD.MM.YYYY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Expected revenue, entry or alignment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04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Priority high-level task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Target or commercial milestone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Name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DD.MM.YYYY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Expected revenue, entry or alignment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Priority high-level task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Target or commercial milestone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Name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DD.MM.YYYY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Expected revenue, entry or alignment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4762500"/>
            <a:ext cx="11277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953000"/>
            <a:ext cx="1135944" cy="381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52600" y="5029200"/>
            <a:ext cx="10954" cy="22860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05000" y="5029200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Continuous Subsurface Surveillance &amp; Operational Insight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29500" y="5029200"/>
            <a:ext cx="142875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info@neowell.pro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0" y="502920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+7 (843) 210-19-65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82250" y="5029200"/>
            <a:ext cx="135255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neowell.pro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NEOWELL STRATEGIC ACCOUNT PLAN TEMPLATE • INTERNAL USE ONLY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