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8358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476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NEOWELL ИНТЕГРИРОВАННАЯ ГЕОФИЗИКА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30000" y="609600"/>
            <a:ext cx="1524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01</a:t>
            </a:r>
          </a:p>
        </p:txBody>
      </p:sp>
      <p:pic>
        <p:nvPicPr>
          <p:cNvPr id="4" name="Picture 3" descr="logo-email-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676400"/>
            <a:ext cx="2261419" cy="76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2743200"/>
            <a:ext cx="10972800" cy="5810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3900" b="1">
                <a:solidFill>
                  <a:srgbClr val="FFFFFF"/>
                </a:solidFill>
                <a:latin typeface="Calibri"/>
                <a:ea typeface="Calibri"/>
              </a:rPr>
              <a:t>СТРАТЕГИЧЕСКИЙ ПЛАН ПО КЛИЕНТУ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6625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0">
                <a:solidFill>
                  <a:srgbClr val="F2F2E9"/>
                </a:solidFill>
                <a:latin typeface="Calibri"/>
                <a:ea typeface="Calibri"/>
              </a:rPr>
              <a:t>Шаблон обзора ключевого клиента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66725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4743450"/>
            <a:ext cx="3457575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КЛИЕНТ / АККАУНТ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953000"/>
            <a:ext cx="3457575" cy="2381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0">
                <a:solidFill>
                  <a:srgbClr val="FFFFFF"/>
                </a:solidFill>
                <a:latin typeface="Calibri"/>
                <a:ea typeface="Calibri"/>
              </a:rPr>
              <a:t>[Название клиента]</a:t>
            </a:r>
          </a:p>
        </p:txBody>
      </p:sp>
      <p:sp>
        <p:nvSpPr>
          <p:cNvPr id="10" name="Rectangle 9"/>
          <p:cNvSpPr/>
          <p:nvPr/>
        </p:nvSpPr>
        <p:spPr>
          <a:xfrm>
            <a:off x="4371975" y="466725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371975" y="4743450"/>
            <a:ext cx="3457575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ОТВЕТСТВЕННЫЙ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71975" y="4953000"/>
            <a:ext cx="3457575" cy="2381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0">
                <a:solidFill>
                  <a:srgbClr val="FFFFFF"/>
                </a:solidFill>
                <a:latin typeface="Calibri"/>
                <a:ea typeface="Calibri"/>
              </a:rPr>
              <a:t>[Менеджер по продажам]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134350" y="4667250"/>
            <a:ext cx="3457575" cy="1095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134350" y="4743450"/>
            <a:ext cx="3457575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ДАТА ОБЗОРА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4350" y="4953000"/>
            <a:ext cx="3457575" cy="2381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350" b="0">
                <a:solidFill>
                  <a:srgbClr val="FFFFFF"/>
                </a:solidFill>
                <a:latin typeface="Calibri"/>
                <a:ea typeface="Calibri"/>
              </a:rPr>
              <a:t>[ДД.ММ.ГГГГ]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096000"/>
            <a:ext cx="10972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A3A3A3"/>
                </a:solidFill>
                <a:latin typeface="Calibri"/>
                <a:ea typeface="Calibri"/>
              </a:rPr>
              <a:t>Внутренний рабочий документ  •  Обновлять перед каждым обзором клиента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1. ПРАВИЛА ЗАПОЛНЕНИЯ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Одинаковые определения у всех менеджеров, чтобы аккаунты можно было сравнивать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17157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7700" y="136207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3950" y="142875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Факты, не оптимизм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7700" y="183832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Не считайте интерес сделкой, пока нет потребности, объёма и следующего шага.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67200" y="117157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57700" y="136207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3950" y="142875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Оцифруйте аккаунт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57700" y="183832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Оцените совокупные затраты, доступный потенциал и долю NEOWELL.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7200" y="117157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267700" y="136207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43950" y="142875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Назовите стейкхолдеров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67700" y="183832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Должностей недостаточно: зафиксируйте реальные пути принятия решений.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355282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7700" y="374332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23950" y="381000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Покажите lock-in конкурента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700" y="421957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Кто incumbent, какой контракт и почему клиент сменит поставщика.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67200" y="355282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457700" y="374332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33950" y="381000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Держите пайплайн чистым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57700" y="421957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У каждой сделки: объём, стадия, вероятность, срок, владелец и следующий шаг.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077200" y="3552825"/>
            <a:ext cx="3657600" cy="219075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267700" y="3743325"/>
            <a:ext cx="4762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06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43950" y="3810000"/>
            <a:ext cx="2762250" cy="2095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Обновляйте к обзору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67700" y="4219575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Health Score, пайплайн и 90-дневные действия должны отражать текущую ситуацию.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Рекомендуемый ритм: полный план ежеквартально  •  сделки и действия еженедельно  •  здоровье аккаунта ежемесячно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03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2. HEALTH SCORE АККАУНТА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Единая оценка 0–100 для сравнения аккаунтов на уровне руководства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19175"/>
            <a:ext cx="3981450" cy="4953000"/>
          </a:xfrm>
          <a:prstGeom prst="roundRect">
            <a:avLst>
              <a:gd name="adj" fmla="val 3000"/>
            </a:avLst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114425"/>
            <a:ext cx="158115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F2F2E9"/>
                </a:solidFill>
                <a:latin typeface="Calibri"/>
                <a:ea typeface="Calibri"/>
              </a:rPr>
              <a:t>КРИТЕРИЙ / МЕТРИКА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90750" y="1114425"/>
            <a:ext cx="95250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F2F2E9"/>
                </a:solidFill>
                <a:latin typeface="Calibri"/>
                <a:ea typeface="Calibri"/>
              </a:rPr>
              <a:t>ВЕС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43250" y="1114425"/>
            <a:ext cx="114300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F2F2E9"/>
                </a:solidFill>
                <a:latin typeface="Calibri"/>
                <a:ea typeface="Calibri"/>
              </a:rPr>
              <a:t>ОЦЕНКА [0-100]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7200" y="1343025"/>
            <a:ext cx="3981450" cy="9525"/>
          </a:xfrm>
          <a:prstGeom prst="rect">
            <a:avLst/>
          </a:prstGeom>
          <a:solidFill>
            <a:srgbClr val="3A4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7200" y="14192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" y="15335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Выручка vs план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0750" y="15335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43250" y="15335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57200" y="18573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09600" y="19716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Покрытие пайплайна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90750" y="19716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143250" y="19716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57200" y="22955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24098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Доступ к ЛПР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190750" y="24098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143250" y="24098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57200" y="27336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09600" y="28479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Техническое принятие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90750" y="28479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143250" y="28479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57200" y="31718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09600" y="32861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Сила отношений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90750" y="32861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143250" y="32861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57200" y="36099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09600" y="37242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Проникновение технологий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190750" y="37242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143250" y="37242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57200" y="40481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09600" y="41624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Позиция в тендерах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90750" y="41624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143250" y="41624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57200" y="44862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09600" y="46005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Конкурентная позиция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190750" y="46005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10%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43250" y="46005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57200" y="4924425"/>
            <a:ext cx="3981450" cy="43815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09600" y="503872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Платёжная дисциплина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2190750" y="503872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5%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143250" y="503872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48" name="Rectangle 47"/>
          <p:cNvSpPr/>
          <p:nvPr/>
        </p:nvSpPr>
        <p:spPr>
          <a:xfrm>
            <a:off x="457200" y="5362575"/>
            <a:ext cx="3981450" cy="438150"/>
          </a:xfrm>
          <a:prstGeom prst="rect">
            <a:avLst/>
          </a:prstGeom>
          <a:solidFill>
            <a:srgbClr val="323F9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09600" y="5476875"/>
            <a:ext cx="158115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Следующие действия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90750" y="5476875"/>
            <a:ext cx="9525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FFFFFF"/>
                </a:solidFill>
                <a:latin typeface="Calibri"/>
                <a:ea typeface="Calibri"/>
              </a:rPr>
              <a:t>5%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143250" y="5476875"/>
            <a:ext cx="1143000" cy="2095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A3A3A3"/>
                </a:solidFill>
                <a:latin typeface="Calibri"/>
                <a:ea typeface="Calibri"/>
              </a:rPr>
              <a:t>[    ]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4667250" y="1019175"/>
            <a:ext cx="7067550" cy="1152525"/>
          </a:xfrm>
          <a:prstGeom prst="roundRect">
            <a:avLst>
              <a:gd name="adj" fmla="val 5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857750" y="1209675"/>
            <a:ext cx="3810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ИТОГОВЫЙ ВЗВЕШЕННЫЙ БАЛЛ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334500" y="1143000"/>
            <a:ext cx="2190750" cy="3143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2100" b="1">
                <a:solidFill>
                  <a:srgbClr val="283583"/>
                </a:solidFill>
                <a:latin typeface="Calibri"/>
                <a:ea typeface="Calibri"/>
              </a:rPr>
              <a:t>[XX/100]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857750" y="1676400"/>
            <a:ext cx="66865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4857750" y="1790700"/>
            <a:ext cx="762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A3A3A3"/>
                </a:solidFill>
                <a:latin typeface="Calibri"/>
                <a:ea typeface="Calibri"/>
              </a:rPr>
              <a:t>ТРЕНД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10477500" y="1771650"/>
            <a:ext cx="104775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050" b="0">
                <a:solidFill>
                  <a:srgbClr val="283583"/>
                </a:solidFill>
                <a:latin typeface="Calibri"/>
                <a:ea typeface="Calibri"/>
              </a:rPr>
              <a:t>[ ↑ / → / ↓ ]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4667250" y="2324100"/>
            <a:ext cx="7067550" cy="685800"/>
          </a:xfrm>
          <a:prstGeom prst="roundRect">
            <a:avLst>
              <a:gd name="adj" fmla="val 8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4819650" y="2476500"/>
            <a:ext cx="3810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КАТЕГОРИИ СТАТУСА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819650" y="2686050"/>
            <a:ext cx="6762750" cy="190500"/>
          </a:xfrm>
          <a:prstGeom prst="rect">
            <a:avLst/>
          </a:prstGeom>
          <a:noFill/>
        </p:spPr>
        <p:txBody>
          <a:bodyPr wrap="none" lIns="0" rIns="0" tIns="0" bIns="0" anchor="ctr"/>
          <a:lstStyle/>
          <a:p>
            <a:pPr algn="l"/>
            <a:r>
              <a:rPr sz="825" b="0">
                <a:solidFill>
                  <a:srgbClr val="2F9E44"/>
                </a:solidFill>
                <a:latin typeface="Calibri"/>
                <a:ea typeface="Calibri"/>
              </a:rPr>
              <a:t>●  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ЗЕЛЁНЫЙ (80-100)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      </a:t>
            </a:r>
            <a:r>
              <a:rPr sz="825" b="0">
                <a:solidFill>
                  <a:srgbClr val="C9A227"/>
                </a:solidFill>
                <a:latin typeface="Calibri"/>
                <a:ea typeface="Calibri"/>
              </a:rPr>
              <a:t>●  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ЖЁЛТЫЙ (60-79)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      </a:t>
            </a:r>
            <a:r>
              <a:rPr sz="825" b="0">
                <a:solidFill>
                  <a:srgbClr val="C43A3A"/>
                </a:solidFill>
                <a:latin typeface="Calibri"/>
                <a:ea typeface="Calibri"/>
              </a:rPr>
              <a:t>●  </a:t>
            </a:r>
            <a:r>
              <a:rPr sz="825" b="0">
                <a:solidFill>
                  <a:srgbClr val="1A2040"/>
                </a:solidFill>
                <a:latin typeface="Calibri"/>
                <a:ea typeface="Calibri"/>
              </a:rPr>
              <a:t>КРАСНЫЙ (&lt;60)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4667250" y="3162300"/>
            <a:ext cx="7067550" cy="2809875"/>
          </a:xfrm>
          <a:prstGeom prst="roundRect">
            <a:avLst>
              <a:gd name="adj" fmla="val 3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4819650" y="3314700"/>
            <a:ext cx="3810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ПОЧЕМУ СДВИНУЛСЯ БАЛЛ?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819650" y="3514725"/>
            <a:ext cx="6762750" cy="21907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[Кратко опишите главные причины изменения оценки за этот период...]</a:t>
            </a:r>
          </a:p>
        </p:txBody>
      </p:sp>
      <p:sp>
        <p:nvSpPr>
          <p:cNvPr id="64" name="Rectangle 63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04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3. СНИМОК АККАУНТА ДЛЯ РУКОВОДСТВА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Одна страница: текущий бизнес, потенциал и здоровье аккаунта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ВЫРУЧКА С НАЧАЛА ГОДА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35585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50825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ПРОГНОЗ ГОДА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0825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450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690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BACKLOG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0690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5315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0555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ПАЙПЛАЙН ВСЕГО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555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05180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0420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ВЗВЕШЕННЫЙ ПАЙПЛАЙН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0420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950450" y="1019175"/>
            <a:ext cx="1784350" cy="733425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102850" y="1171575"/>
            <a:ext cx="147955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ДОЛЯ РЫНКА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02850" y="1352550"/>
            <a:ext cx="147955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1905000"/>
            <a:ext cx="3657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9600" y="2057400"/>
            <a:ext cx="3352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ПОТЕНЦИАЛ АККАУНТА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9600" y="23241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09600" y="2476500"/>
            <a:ext cx="3352800" cy="9144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14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Оценка годовых затрат: ₽[XX]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14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Активные скважины / работы: [XX] / год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Приоритетные активы: [ключевые проекты]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67200" y="1905000"/>
            <a:ext cx="3657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419600" y="2057400"/>
            <a:ext cx="2095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ЗДОРОВЬЕ АККАУНТА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48450" y="2038350"/>
            <a:ext cx="112395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[XX/100]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419600" y="23241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419600" y="2476500"/>
            <a:ext cx="33528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3 КЛЮЧЕВЫЕ ЦЕЛИ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19600" y="2705100"/>
            <a:ext cx="3352800" cy="19050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1. [напр. вытеснить incumbent в каротаже открытого ствола]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2. [напр. пилот горизонтального PLT на активе X]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3. [напр. продлить контракт на 2026/27]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077200" y="1905000"/>
            <a:ext cx="3657600" cy="409575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229600" y="2057400"/>
            <a:ext cx="33528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050" b="1">
                <a:solidFill>
                  <a:srgbClr val="283583"/>
                </a:solidFill>
                <a:latin typeface="Calibri"/>
                <a:ea typeface="Calibri"/>
              </a:rPr>
              <a:t>КЛЮЧЕВЫЕ СДЕЛКИ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29600" y="23241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229600" y="2476500"/>
            <a:ext cx="2095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1A2040"/>
                </a:solidFill>
                <a:latin typeface="Calibri"/>
                <a:ea typeface="Calibri"/>
              </a:rPr>
              <a:t>[Сделка 1]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458450" y="2476500"/>
            <a:ext cx="112395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229600" y="2705100"/>
            <a:ext cx="335280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Стадия: [X]  •  Вероятность: [XX]%  •  Срок: [К_ГГГГ]</a:t>
            </a:r>
          </a:p>
        </p:txBody>
      </p:sp>
      <p:sp>
        <p:nvSpPr>
          <p:cNvPr id="41" name="Rectangle 40"/>
          <p:cNvSpPr/>
          <p:nvPr/>
        </p:nvSpPr>
        <p:spPr>
          <a:xfrm>
            <a:off x="8229600" y="2971800"/>
            <a:ext cx="33528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229600" y="3143250"/>
            <a:ext cx="2095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1A2040"/>
                </a:solidFill>
                <a:latin typeface="Calibri"/>
                <a:ea typeface="Calibri"/>
              </a:rPr>
              <a:t>[Сделка 2]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458450" y="3143250"/>
            <a:ext cx="1123950" cy="1333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229600" y="3371850"/>
            <a:ext cx="335280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Стадия: [X]  •  Вероятность: [XX]%  •  Срок: [К_ГГГГ]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05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4. ПОТЕНЦИАЛ АККАУНТА И SHARE OF WALLET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Сначала оцените размер аккаунта, потом судите о продажах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0960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ЗАТРАТЫ КЛИЕНТА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 млн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73558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8798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ВЫРУЧКА NEOWELL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8798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 млн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1396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6636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ТЕКУЩАЯ ДОЛЯ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636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29234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44474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ЦЕЛЕВАЯ ДОЛЯ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44474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570720" y="1019175"/>
            <a:ext cx="2164080" cy="733425"/>
          </a:xfrm>
          <a:prstGeom prst="roundRect">
            <a:avLst>
              <a:gd name="adj" fmla="val 1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723120" y="1171575"/>
            <a:ext cx="185928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ДОСТУПНЫЙ ПОТЕНЦИАЛ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23120" y="1352550"/>
            <a:ext cx="1859280" cy="2476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650" b="1">
                <a:solidFill>
                  <a:srgbClr val="283583"/>
                </a:solidFill>
                <a:latin typeface="Calibri"/>
                <a:ea typeface="Calibri"/>
              </a:rPr>
              <a:t>₽[XX] млн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1905000"/>
            <a:ext cx="5524500" cy="3686175"/>
          </a:xfrm>
          <a:prstGeom prst="roundRect">
            <a:avLst>
              <a:gd name="adj" fmla="val 4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7700" y="2095500"/>
            <a:ext cx="51435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ОПЕРАЦИОННАЯ БАЗА КЛИЕНТА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7700" y="2428875"/>
            <a:ext cx="5143500" cy="25146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Добывающие скважины: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Горизонтальные / сильно искривлённые: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Новые скважины в год: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Проекты закачки / ПНП: [XX]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325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Ключевые месторождения и площадки: [детали]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1A2040"/>
              </a:buClr>
              <a:buChar char="-"/>
            </a:pPr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Главные задачи диагностики: [напр. перетоки, прорыв воды]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210300" y="1905000"/>
            <a:ext cx="5524500" cy="3686175"/>
          </a:xfrm>
          <a:prstGeom prst="roundRect">
            <a:avLst>
              <a:gd name="adj" fmla="val 4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0" y="2095500"/>
            <a:ext cx="51435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СТРУКТУРА РЫНКА — ЗАТРАТЫ И РАБОТЫ ПО СЕРВИСАМ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2390775"/>
            <a:ext cx="3048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СЕРВИС / ТЕХНОЛОГИЯ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448800" y="2390775"/>
            <a:ext cx="11430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ОЦЕНКА (₽)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91800" y="2390775"/>
            <a:ext cx="9525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1">
                <a:solidFill>
                  <a:srgbClr val="A3A3A3"/>
                </a:solidFill>
                <a:latin typeface="Calibri"/>
                <a:ea typeface="Calibri"/>
              </a:rPr>
              <a:t>ДОЛЯ NEOWELL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0" y="2590800"/>
            <a:ext cx="51435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2781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Промысловый каротаж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448800" y="2781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591800" y="2781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00800" y="3162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Каротаж открытого ствола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448800" y="3162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91800" y="3162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00800" y="3543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Целостность / диагностика скважин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448800" y="3543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0591800" y="3543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3924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Сейсморазведка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448800" y="3924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91800" y="3924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400800" y="4305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Постоянный мониторинг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448800" y="4305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91800" y="4305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400800" y="4686300"/>
            <a:ext cx="3048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Интеллектуальное заканчивание / прочее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448800" y="4686300"/>
            <a:ext cx="11430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₽[XX]M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0591800" y="4686300"/>
            <a:ext cx="952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0">
                <a:solidFill>
                  <a:srgbClr val="8A8A8A"/>
                </a:solidFill>
                <a:latin typeface="Calibri"/>
                <a:ea typeface="Calibri"/>
              </a:rPr>
              <a:t>[XX]%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457200" y="5743575"/>
            <a:ext cx="11277600" cy="381000"/>
          </a:xfrm>
          <a:prstGeom prst="roundRect">
            <a:avLst>
              <a:gd name="adj" fmla="val 20000"/>
            </a:avLst>
          </a:prstGeom>
          <a:solidFill>
            <a:srgbClr val="F2F2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457200" y="5743575"/>
            <a:ext cx="11277600" cy="3810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ctr"/>
            <a:r>
              <a:rPr sz="900" b="0">
                <a:solidFill>
                  <a:srgbClr val="1A2040"/>
                </a:solidFill>
                <a:latin typeface="Calibri"/>
                <a:ea typeface="Calibri"/>
              </a:rPr>
              <a:t>«Мы концентрируем продажи там, где абсолютный потенциал максимален, или идём за самыми лёгкими сделками?»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06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5. ПРОНИКНОВЕНИЕ ТЕХНОЛОГИЙ / СВОБОДНЫЕ НИШИ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Текущая позиция, lock-in конкурента и возможности кросс-продаж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19175"/>
          <a:ext cx="11277600" cy="504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2000250"/>
                <a:gridCol w="1714500"/>
                <a:gridCol w="1714500"/>
                <a:gridCol w="1047750"/>
                <a:gridCol w="2895600"/>
              </a:tblGrid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ТЕХНОЛОГИЯ / СЕРВИС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ПОТРЕБНОСТЬ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ТЕКУЩИЙ ПОСТАВЩИК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СТАТУС NEOWELL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ПОТЕНЦИАЛ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СЛЕДУЮЩИЙ ШАГ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Промысловый каротаж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непрерывный контроль потока]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A]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[Пилот выполнен]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[Коммерческое предложение]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Горизонтальный PLT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memory-профилирование]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B]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[Переговоры]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[Технический семинар]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Оценка открытого ствола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высокоразрешающий комплекс]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A]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[Не начато]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[Найти владельца актива]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Целостность / диагностика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ЭМ-сканер колонны]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[Нет / разрыв]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[Испытание запланировано]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[Мобилизация прибора]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Сейсморазведка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морская TZ-съёмка]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[Incumbent C]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[Вытеснили]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[Исполнять контракт]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Постоянный мониторинг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сеть DAS / DTS]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Интеллектуальное заканчивание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[напр. клапаны контроля интервалов]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22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[Добавить технологию]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₽[XX]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07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6. КАРТА СТЕЙКХОЛДЕРОВ И ВЛИЯНИЯ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Кто решает, кто влияет, кто поддерживает и кто может заблокировать сделку?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95375"/>
          <a:ext cx="11277600" cy="476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/>
                <a:gridCol w="1428750"/>
                <a:gridCol w="952500"/>
                <a:gridCol w="1143000"/>
                <a:gridCol w="1333500"/>
                <a:gridCol w="1428750"/>
                <a:gridCol w="2990850"/>
              </a:tblGrid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СТЕЙКХОЛДЕР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РОЛЬ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ВЛАСТЬ [1-5]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ОТНОШЕНИЕ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СВЯЗЬ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ВЛАДЕЛЕЦ NEOWELL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СЛЕДУЮЩИЙ ШАГ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[ФИО] • Главный геолог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ЛПР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[ФИО] • Руководитель диагностики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Технический авторитет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[ФИО] • Директор по закупкам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Держатель бюджета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[ФИО] • Руководитель промысла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Пользователь / чемпион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[ФИО] • [Роль]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8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[ФИО] • [Роль]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08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7. SWOT ДЛЯ ПРОДАЖ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Только то, что помогает выиграть и расширить этот аккаунт — не общий SWOT компании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457200" y="10953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7700" y="12668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СИЛЬНЫЕ СТОРОНЫ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838450" y="12858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В чём преимущество NEOWELL?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7700" y="15525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7700" y="17049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Ключевая сильная сторона или технологический дифференциатор...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Ключевая сильная сторона или технологический дифференциатор...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Ключевая сильная сторона или технологический дифференциатор... ]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48400" y="10953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38900" y="12668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СЛАБЫЕ СТОРОНЫ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629650" y="12858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Что мешает победить?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38900" y="15525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38900" y="17049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Уязвимость, пробел в квалификации или track record...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Уязвимость, пробел в квалификации или track record...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Уязвимость, пробел в квалификации или track record... ]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57200" y="35337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7700" y="37052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ВОЗМОЖНОСТИ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38450" y="37242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Где можно существенно вырасти?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47700" y="39909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700" y="41433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Тендеры, неохваченные месторождения, циклы замены технологий...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Тендеры, неохваченные месторождения, циклы замены технологий...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Тендеры, неохваченные месторождения, циклы замены технологий... ]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48400" y="3533775"/>
            <a:ext cx="5562600" cy="228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38900" y="3705225"/>
            <a:ext cx="2286000" cy="1809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200" b="1">
                <a:solidFill>
                  <a:srgbClr val="283583"/>
                </a:solidFill>
                <a:latin typeface="Calibri"/>
                <a:ea typeface="Calibri"/>
              </a:rPr>
              <a:t>УГРОЗЫ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629650" y="3724275"/>
            <a:ext cx="2952750" cy="1428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— Что откладывает или блокирует выручку?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38900" y="3990975"/>
            <a:ext cx="5181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38900" y="4143375"/>
            <a:ext cx="5181600" cy="1485900"/>
          </a:xfrm>
          <a:prstGeom prst="rect">
            <a:avLst/>
          </a:prstGeom>
          <a:noFill/>
        </p:spPr>
        <p:txBody>
          <a:bodyPr wrap="square" lIns="0" rIns="0" tIns="0" bIns="0"/>
          <a:lstStyle/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Демпинг конкурента, сокращение бюджета, lock-in incumbent...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2925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Демпинг конкурента, сокращение бюджета, lock-in incumbent... ]</a:t>
            </a:r>
          </a:p>
          <a:p>
            <a:pPr algn="l" marL="171450" indent="-17145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Font typeface="Calibri"/>
              <a:buClr>
                <a:srgbClr val="8A8A8A"/>
              </a:buClr>
              <a:buChar char="-"/>
            </a:pPr>
            <a:r>
              <a:rPr sz="975" b="0">
                <a:solidFill>
                  <a:srgbClr val="8A8A8A"/>
                </a:solidFill>
                <a:latin typeface="Calibri"/>
                <a:ea typeface="Calibri"/>
              </a:rPr>
              <a:t>[ Демпинг конкурента, сокращение бюджета, lock-in incumbent... 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09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8. ПАЙПЛАЙН И СКОРИНГ СДЕЛОК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Скор = объём × вероятность; пайплайн должен быть честным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95375"/>
          <a:ext cx="10325100" cy="47625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19250"/>
                <a:gridCol w="1619250"/>
                <a:gridCol w="952500"/>
                <a:gridCol w="857250"/>
                <a:gridCol w="666750"/>
                <a:gridCol w="666750"/>
                <a:gridCol w="1047750"/>
                <a:gridCol w="2895600"/>
              </a:tblGrid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СДЕЛКА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ТЕХНОЛОГИЯ / СЕРВИС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ОБЪЁМ (₽)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СТАДИЯ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ВЕРОЯТН.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СКОР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СРОК АВАРДА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СЛЕДУЮЩИЙ ШАГ / ВЛАДЕЛЕЦ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[Сделка 1]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Промысловый каротаж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[К_ГГГГ]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[Действия и ФИО]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[Сделка 2]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Горизонтальный PLT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[К_ГГГГ]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[Действия и ФИО]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[Сделка 3]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Диагностика целостности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[К_ГГГГ]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[Действия и ФИО]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[Сделка 4]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Оценка открытого ствола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[К_ГГГГ]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[Действия и ФИО]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680357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[Сделка 5]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 млн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[К_ГГГГ]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80358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[Сделка 6]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₽[ ] млн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]%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[К_ГГГГ]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2E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10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9. КОНКУРЕНТНАЯ КАРТА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Почему выигрываем, почему проигрываем и как вытеснить incumbent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19175"/>
          <a:ext cx="11277600" cy="5048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76500"/>
                <a:gridCol w="2476500"/>
                <a:gridCol w="2476500"/>
                <a:gridCol w="3848100"/>
              </a:tblGrid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КРИТЕРИЙ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КОНКУРЕНТ A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КОНКУРЕНТ B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INCUMBENT / ЗАМЕТКИ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Технология / результат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Цена / коммерческие условия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Опыт на этом клиенте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Установленная база / контракт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Сила отношений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Локальное присутствие / исполнение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60916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Дифференциатор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60922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Стоимость переключения / lock-in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10" name="Rectangle 9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585788"/>
            <a:ext cx="228600" cy="15240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1050" b="1">
                <a:solidFill>
                  <a:srgbClr val="A3A3A3"/>
                </a:solidFill>
                <a:latin typeface="Calibri"/>
                <a:ea typeface="Calibri"/>
              </a:rPr>
              <a:t>11</a:t>
            </a:r>
          </a:p>
        </p:txBody>
      </p:sp>
      <p:sp>
        <p:nvSpPr>
          <p:cNvPr id="3" name="Rectangle 2"/>
          <p:cNvSpPr/>
          <p:nvPr/>
        </p:nvSpPr>
        <p:spPr>
          <a:xfrm>
            <a:off x="781050" y="547688"/>
            <a:ext cx="10954" cy="228600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33450" y="457200"/>
            <a:ext cx="9334500" cy="21907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1500" b="1">
                <a:solidFill>
                  <a:srgbClr val="283583"/>
                </a:solidFill>
                <a:latin typeface="Calibri"/>
                <a:ea typeface="Calibri"/>
              </a:rPr>
              <a:t>10. ПЛАН ДЕЙСТВИЙ НА 90 ДНЕЙ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33450" y="695325"/>
            <a:ext cx="9334500" cy="17145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Пять коммерческих действий, которые сдвинут выручку, вход или отношения за 90 дней</a:t>
            </a:r>
          </a:p>
        </p:txBody>
      </p:sp>
      <p:pic>
        <p:nvPicPr>
          <p:cNvPr id="6" name="Picture 5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400" y="509588"/>
            <a:ext cx="908756" cy="3048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057275"/>
          <a:ext cx="112776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6250"/>
                <a:gridCol w="2381250"/>
                <a:gridCol w="2381250"/>
                <a:gridCol w="1143000"/>
                <a:gridCol w="1143000"/>
                <a:gridCol w="857250"/>
                <a:gridCol w="2895600"/>
              </a:tblGrid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№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ПРИОРИТЕТНОЕ ДЕЙСТВИЕ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КОММЕРЧЕСКАЯ ЦЕЛЬ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ВЛАДЕЛЕЦ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СРОК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СТАТУС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FFFFFF"/>
                          </a:solidFill>
                          <a:latin typeface="Calibri"/>
                          <a:ea typeface="Calibri"/>
                        </a:rPr>
                        <a:t>ОЖИДАЕМЫЙ РЕЗУЛЬТАТ</a:t>
                      </a:r>
                    </a:p>
                  </a:txBody>
                  <a:tcPr>
                    <a:solidFill>
                      <a:srgbClr val="283583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Приоритетная задача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Цель или коммерческий рубеж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ФИО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ДД.ММ.ГГГГ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Выручка, вход или выравнивание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02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Приоритетная задача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Цель или коммерческий рубеж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ФИО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ДД.ММ.ГГГГ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Выручка, вход или выравнивание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Приоритетная задача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Цель или коммерческий рубеж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ФИО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ДД.ММ.ГГГГ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Выручка, вход или выравнивание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04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Приоритетная задача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Цель или коммерческий рубеж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ФИО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ДД.ММ.ГГГГ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Выручка, вход или выравнивание ]</a:t>
                      </a:r>
                    </a:p>
                  </a:txBody>
                  <a:tcPr>
                    <a:solidFill>
                      <a:srgbClr val="F2F2E9"/>
                    </a:solidFill>
                  </a:tcPr>
                </a:tc>
              </a:tr>
              <a:tr h="571500"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1">
                          <a:solidFill>
                            <a:srgbClr val="1A2040"/>
                          </a:solidFill>
                          <a:latin typeface="Calibri"/>
                          <a:ea typeface="Calibri"/>
                        </a:rPr>
                        <a:t>05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Приоритетная задача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Цель или коммерческий рубеж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ФИО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ДД.ММ.ГГГГ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76200" rIns="57150" tIns="57150" bIns="38100"/>
                    <a:lstStyle/>
                    <a:p>
                      <a:pPr algn="l"/>
                      <a:r>
                        <a:rPr sz="900" b="0">
                          <a:solidFill>
                            <a:srgbClr val="8A8A8A"/>
                          </a:solidFill>
                          <a:latin typeface="Calibri"/>
                          <a:ea typeface="Calibri"/>
                        </a:rPr>
                        <a:t>[ Выручка, вход или выравнивание ]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ectangle 7"/>
          <p:cNvSpPr/>
          <p:nvPr/>
        </p:nvSpPr>
        <p:spPr>
          <a:xfrm>
            <a:off x="457200" y="4762500"/>
            <a:ext cx="1127760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logo-email-blu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953000"/>
            <a:ext cx="1135944" cy="381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752600" y="5029200"/>
            <a:ext cx="10954" cy="228600"/>
          </a:xfrm>
          <a:prstGeom prst="rect">
            <a:avLst/>
          </a:prstGeom>
          <a:solidFill>
            <a:srgbClr val="28358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905000" y="5029200"/>
            <a:ext cx="4572000" cy="171450"/>
          </a:xfrm>
          <a:prstGeom prst="rect">
            <a:avLst/>
          </a:prstGeom>
          <a:noFill/>
        </p:spPr>
        <p:txBody>
          <a:bodyPr wrap="square" lIns="0" rIns="0" tIns="0" bIns="0" anchor="ctr"/>
          <a:lstStyle/>
          <a:p>
            <a:pPr algn="l"/>
            <a:r>
              <a:rPr sz="975" b="0">
                <a:solidFill>
                  <a:srgbClr val="1A2040"/>
                </a:solidFill>
                <a:latin typeface="Calibri"/>
                <a:ea typeface="Calibri"/>
              </a:rPr>
              <a:t>Непрерывный мониторинг пласта и операционная аналитика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29500" y="5029200"/>
            <a:ext cx="142875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info@neowell.pro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53500" y="5029200"/>
            <a:ext cx="133350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+7 (843) 210-19-65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382250" y="5029200"/>
            <a:ext cx="1352550" cy="1524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/>
            <a:r>
              <a:rPr sz="900" b="1">
                <a:solidFill>
                  <a:srgbClr val="283583"/>
                </a:solidFill>
                <a:latin typeface="Calibri"/>
                <a:ea typeface="Calibri"/>
              </a:rPr>
              <a:t>neowell.pro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57200" y="6338888"/>
            <a:ext cx="23812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838450" y="6276975"/>
            <a:ext cx="6553200" cy="123825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/>
            <a:r>
              <a:rPr sz="825" b="0">
                <a:solidFill>
                  <a:srgbClr val="A3A3A3"/>
                </a:solidFill>
                <a:latin typeface="Calibri"/>
                <a:ea typeface="Calibri"/>
              </a:rPr>
              <a:t>ШАБЛОН СТРАТЕГИЧЕСКОГО ПЛАНА NEOWELL • ДЛЯ ВНУТРЕННЕГО ИСПОЛЬЗОВАНИЯ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391650" y="6338888"/>
            <a:ext cx="2343150" cy="9525"/>
          </a:xfrm>
          <a:prstGeom prst="rect">
            <a:avLst/>
          </a:prstGeom>
          <a:solidFill>
            <a:srgbClr val="A3A3A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