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NEOWELL ИНТЕГРИРОВАННАЯ ГЕОФИЗИКА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0" y="6096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01</a:t>
            </a:r>
          </a:p>
        </p:txBody>
      </p:sp>
      <p:pic>
        <p:nvPicPr>
          <p:cNvPr id="4" name="Picture 3" descr="logo-email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76400"/>
            <a:ext cx="2261419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743200"/>
            <a:ext cx="10972800" cy="676275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3900" b="1">
                <a:solidFill>
                  <a:srgbClr val="FFFFFF"/>
                </a:solidFill>
                <a:latin typeface="Calibri"/>
                <a:ea typeface="Calibri"/>
              </a:rPr>
              <a:t>ИНТЕГРИРОВАННАЯ ГЕОФИЗИКА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6625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0">
                <a:solidFill>
                  <a:srgbClr val="F2F2E9"/>
                </a:solidFill>
                <a:latin typeface="Calibri"/>
                <a:ea typeface="Calibri"/>
              </a:rPr>
              <a:t>От сейсморазведки до интеллектуального управления скважинами и пластом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87680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5029200"/>
            <a:ext cx="3457575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FFFFFF"/>
                </a:solidFill>
                <a:latin typeface="Calibri"/>
                <a:ea typeface="Calibri"/>
              </a:rPr>
              <a:t>10 000+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372100"/>
            <a:ext cx="3457575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скважин с применением технологий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67200" y="487680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67200" y="5029200"/>
            <a:ext cx="3457575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FFFFFF"/>
                </a:solidFill>
                <a:latin typeface="Calibri"/>
                <a:ea typeface="Calibri"/>
              </a:rPr>
              <a:t>15+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67200" y="5372100"/>
            <a:ext cx="3457575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технических и производственных площадок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24800" y="487680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24800" y="5029200"/>
            <a:ext cx="3457575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FFFFFF"/>
                </a:solidFill>
                <a:latin typeface="Calibri"/>
                <a:ea typeface="Calibri"/>
              </a:rPr>
              <a:t>25+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4800" y="5372100"/>
            <a:ext cx="3457575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лет разработки технологий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00050"/>
            <a:ext cx="93345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СОБСТВЕННАЯ ТЕХНОЛОГИЧЕСКАЯ БАЗА ДЛЯ ЗАДАЧ ЗРЕЛЫХ МЕСТОРОЖДЕНИЙ</a:t>
            </a:r>
          </a:p>
        </p:txBody>
      </p:sp>
      <p:pic>
        <p:nvPicPr>
          <p:cNvPr id="5" name="Picture 4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" y="1143000"/>
            <a:ext cx="55626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1371600"/>
            <a:ext cx="50292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Технологическая база и лаборатории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900" y="1790700"/>
            <a:ext cx="5029200" cy="16002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Собственные НИОКР, инжиниринг и разработка ПО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Лабораторные испытания и калибровка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Непрерывный цикл «прототип — месторождение»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143000"/>
            <a:ext cx="5562600" cy="381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371600"/>
            <a:ext cx="50292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Проблематика месторождения Бахрейн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1790700"/>
            <a:ext cx="5029200" cy="16002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Зрелые многопластовые карбонатные коллекторы со сложной неоднородностью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315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Проекты ПНП и закачки воды требуют непрерывного высокоточного мониторинга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1050" b="0">
                <a:solidFill>
                  <a:srgbClr val="1A2040"/>
                </a:solidFill>
                <a:latin typeface="Calibri"/>
                <a:ea typeface="Calibri"/>
              </a:rPr>
              <a:t>Высокоценная диагностика особенно нужна в наклонно направленных и горизонтальных скважинах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5181600"/>
            <a:ext cx="11277600" cy="1066800"/>
          </a:xfrm>
          <a:prstGeom prst="roundRect">
            <a:avLst>
              <a:gd name="adj" fmla="val 5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700" y="5372100"/>
            <a:ext cx="108966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ИНТЕГРИРОВАННЫЙ ОТВЕТ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" y="5581650"/>
            <a:ext cx="10896600" cy="419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  <a:ea typeface="Calibri"/>
              </a:rPr>
              <a:t>Сейсморазведка + каротаж открытого ствола + профилирование потока + постоянный мониторинг + интеллектуальные компоновки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ИНТЕГРИРОВАННАЯ ТЕХНОЛОГИЧЕСКАЯ ПЛАТФОРМА</a:t>
            </a:r>
          </a:p>
        </p:txBody>
      </p:sp>
      <p:pic>
        <p:nvPicPr>
          <p:cNvPr id="5" name="Picture 4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028700"/>
            <a:ext cx="112776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0">
                <a:solidFill>
                  <a:srgbClr val="1A2040"/>
                </a:solidFill>
                <a:latin typeface="Calibri"/>
                <a:ea typeface="Calibri"/>
              </a:rPr>
              <a:t>Полный подземный цикл: разведка, характеризация, строительство скважин, заканчивание и оптимизация добычи.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77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Сейсморазведка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Наземная, переходная зона и морская сейсморазведка и обработка данных.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147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052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52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Оценка пласта в открытом стволе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52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Высокоразрешающие комплексы каротажа для сложной литологии.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627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27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Диагностика скважин и пласта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7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Промысловый каротаж, профилирование потока и оценка целостности скважины.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29700" y="1447800"/>
            <a:ext cx="2705100" cy="3429000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20200" y="1676400"/>
            <a:ext cx="232410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0200" y="2095500"/>
            <a:ext cx="2324100" cy="533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Постоянный мониторинг и интеллектуальное заканчивание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0200" y="2724150"/>
            <a:ext cx="2324100" cy="685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Скважинные оптические и электронные сети для непрерывного управления.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5105400"/>
            <a:ext cx="1905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ЖИЗНЕННЫЙ ЦИКЛ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Разведка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00300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809875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809875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Характеризация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52975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162550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62550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Строительство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5650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515225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15225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Заканчивание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58325" y="5334000"/>
            <a:ext cx="333375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1350" b="0">
                <a:solidFill>
                  <a:srgbClr val="283583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867900" y="5334000"/>
            <a:ext cx="1866900" cy="838200"/>
          </a:xfrm>
          <a:prstGeom prst="roundRect">
            <a:avLst>
              <a:gd name="adj" fmla="val 12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867900" y="5334000"/>
            <a:ext cx="1866900" cy="838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825" b="1">
                <a:solidFill>
                  <a:srgbClr val="FFFFFF"/>
                </a:solidFill>
                <a:latin typeface="Calibri"/>
                <a:ea typeface="Calibri"/>
              </a:rPr>
              <a:t>Оптимизация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СКВАЖИННЫЙ ИНТЕЛЛЕКТ ДЛЯ СЛОЖНЫХ СКВАЖИН</a:t>
            </a:r>
          </a:p>
        </p:txBody>
      </p:sp>
      <p:pic>
        <p:nvPicPr>
          <p:cNvPr id="5" name="Picture 4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1028700"/>
            <a:ext cx="112776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0">
                <a:solidFill>
                  <a:srgbClr val="1A2040"/>
                </a:solidFill>
                <a:latin typeface="Calibri"/>
                <a:ea typeface="Calibri"/>
              </a:rPr>
              <a:t>Высокоразрешающая оценка пласта и диагностика скважин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409700"/>
            <a:ext cx="5562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1638300"/>
            <a:ext cx="50292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Портфель измерений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2019300"/>
            <a:ext cx="5029200" cy="29718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Акустический и температурный каротаж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Электромагнитные сканеры целостности скважины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Многозондовый каротаж сопротивления и индукция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Кросс-дипольная акустика (сдвиговые волны)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Микросканер сопротивления стенок скважины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Плотность / нейтрон / ГК / геометрия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09700"/>
            <a:ext cx="5562600" cy="1524000"/>
          </a:xfrm>
          <a:prstGeom prst="roundRect">
            <a:avLst>
              <a:gd name="adj" fmla="val 5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1600200"/>
            <a:ext cx="5029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ГОРИЗОНТАЛЬНЫЕ И СИЛЬНО ИСКРИВЛЁННЫЕ СКВАЖИНЫ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1828800"/>
            <a:ext cx="5029200" cy="857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Автономные и трубные компоновки расширяют доступ к ранее недоступным условиям.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086100"/>
            <a:ext cx="5562600" cy="1905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4604">
            <a:solidFill>
              <a:srgbClr val="2835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3276600"/>
            <a:ext cx="5029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283583"/>
                </a:solidFill>
                <a:latin typeface="Calibri"/>
                <a:ea typeface="Calibri"/>
              </a:rPr>
              <a:t>СЛОЙ АНАЛИТИКИ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3505200"/>
            <a:ext cx="50292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Собственное ПО интерпретации превращает скважинные измерения в профили потока, модели скважин и понимание пласта.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829300"/>
            <a:ext cx="2381250" cy="9525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28950" y="5734050"/>
            <a:ext cx="6134100" cy="190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От измерения к операционному действию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353550" y="5829300"/>
            <a:ext cx="2381250" cy="9525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8DD5D8"/>
                </a:solidFill>
                <a:latin typeface="Calibri"/>
                <a:ea typeface="Calibri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FFFFFF"/>
                </a:solidFill>
                <a:latin typeface="Calibri"/>
                <a:ea typeface="Calibri"/>
              </a:rPr>
              <a:t>ЦЕННОСТЬ ДЛЯ ОПЕРАТОРА И ГЕОГРАФИЯ</a:t>
            </a:r>
          </a:p>
        </p:txBody>
      </p:sp>
      <p:pic>
        <p:nvPicPr>
          <p:cNvPr id="5" name="Picture 4" descr="logo-email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4568" cy="304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Раннее понимание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Выявлять обводнение и нарушения целостности до потери добычи.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147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671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Зональный контроль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Оптимизировать клапаны интеллектуального заканчивания: изолировать воду и максимизировать нефть.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46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Оптимизация работы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46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Скважинные метрики в реальном времени для настройки насосов и штуцеров.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29700" y="1143000"/>
            <a:ext cx="2705100" cy="20955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2100" y="1333500"/>
            <a:ext cx="2400300" cy="3429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Меньше вмешательств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2100" y="1752600"/>
            <a:ext cx="2400300" cy="12382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Долговечный постоянный мониторинг сокращает опасные спуски на канате.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619500"/>
            <a:ext cx="3810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ГЛОБАЛЬНОЕ ТЕХНИЧЕСКОЕ ПРИСУТСТВИЕ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3848100"/>
            <a:ext cx="9315450" cy="266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1">
                <a:solidFill>
                  <a:srgbClr val="F2F2E9"/>
                </a:solidFill>
                <a:latin typeface="Calibri"/>
                <a:ea typeface="Calibri"/>
              </a:rPr>
              <a:t>Россия и СНГ  •  Ближний Восток  •  Азиатско-Тихоокеанский регион  •  Европа  •  Африка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4191000"/>
            <a:ext cx="6667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Техническое присутствие более чем в 15 локациях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363200" y="3848100"/>
            <a:ext cx="1371600" cy="304800"/>
          </a:xfrm>
          <a:prstGeom prst="roundRect">
            <a:avLst>
              <a:gd name="adj" fmla="val 20000"/>
            </a:avLst>
          </a:prstGeom>
          <a:solidFill>
            <a:srgbClr val="1E2A6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363200" y="3848100"/>
            <a:ext cx="1371600" cy="304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15+ ЛОКАЦИЙ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905500"/>
            <a:ext cx="11277600" cy="9525"/>
          </a:xfrm>
          <a:prstGeom prst="rect">
            <a:avLst/>
          </a:prstGeom>
          <a:solidFill>
            <a:srgbClr val="3A48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6096000"/>
            <a:ext cx="6667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NEOWELL обеспечивает непрерывный мониторинг пласта и активное управление добычей.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39000" y="6096000"/>
            <a:ext cx="1524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+7 (843) 210-19-65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58250" y="609600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info@neowell.pro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87000" y="6096000"/>
            <a:ext cx="1447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FFFFFF"/>
                </a:solidFill>
                <a:latin typeface="Calibri"/>
                <a:ea typeface="Calibri"/>
              </a:rPr>
              <a:t>neowell.pro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