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8358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609600"/>
            <a:ext cx="38100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050" b="1">
                <a:solidFill>
                  <a:srgbClr val="A3A3A3"/>
                </a:solidFill>
                <a:latin typeface="Calibri"/>
                <a:ea typeface="Calibri"/>
              </a:rPr>
              <a:t>NEOWELL INTEGRATED GEOPHYSICS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0" y="609600"/>
            <a:ext cx="1524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/>
            <a:r>
              <a:rPr sz="1050" b="1">
                <a:solidFill>
                  <a:srgbClr val="A3A3A3"/>
                </a:solidFill>
                <a:latin typeface="Calibri"/>
                <a:ea typeface="Calibri"/>
              </a:rPr>
              <a:t>01</a:t>
            </a:r>
          </a:p>
        </p:txBody>
      </p:sp>
      <p:pic>
        <p:nvPicPr>
          <p:cNvPr id="4" name="Picture 3" descr="logo-email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676400"/>
            <a:ext cx="2261419" cy="76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2743200"/>
            <a:ext cx="10972800" cy="676275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3900" b="1">
                <a:solidFill>
                  <a:srgbClr val="FFFFFF"/>
                </a:solidFill>
                <a:latin typeface="Calibri"/>
                <a:ea typeface="Calibri"/>
              </a:rPr>
              <a:t>INTEGRATED GEOPHYSICS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476625"/>
            <a:ext cx="10972800" cy="2857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500" b="0">
                <a:solidFill>
                  <a:srgbClr val="F2F2E9"/>
                </a:solidFill>
                <a:latin typeface="Calibri"/>
                <a:ea typeface="Calibri"/>
              </a:rPr>
              <a:t>From seismic exploration to intelligent well &amp; reservoir management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4876800"/>
            <a:ext cx="3457575" cy="1095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09600" y="5029200"/>
            <a:ext cx="3457575" cy="3143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2100" b="1">
                <a:solidFill>
                  <a:srgbClr val="FFFFFF"/>
                </a:solidFill>
                <a:latin typeface="Calibri"/>
                <a:ea typeface="Calibri"/>
              </a:rPr>
              <a:t>10,000+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5372100"/>
            <a:ext cx="3457575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A3A3A3"/>
                </a:solidFill>
                <a:latin typeface="Calibri"/>
                <a:ea typeface="Calibri"/>
              </a:rPr>
              <a:t>wells with applied technologies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67200" y="4876800"/>
            <a:ext cx="3457575" cy="1095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267200" y="5029200"/>
            <a:ext cx="3457575" cy="3143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2100" b="1">
                <a:solidFill>
                  <a:srgbClr val="FFFFFF"/>
                </a:solidFill>
                <a:latin typeface="Calibri"/>
                <a:ea typeface="Calibri"/>
              </a:rPr>
              <a:t>15+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67200" y="5372100"/>
            <a:ext cx="3457575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A3A3A3"/>
                </a:solidFill>
                <a:latin typeface="Calibri"/>
                <a:ea typeface="Calibri"/>
              </a:rPr>
              <a:t>technical &amp; operational locations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924800" y="4876800"/>
            <a:ext cx="3457575" cy="1095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924800" y="5029200"/>
            <a:ext cx="3457575" cy="3143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2100" b="1">
                <a:solidFill>
                  <a:srgbClr val="FFFFFF"/>
                </a:solidFill>
                <a:latin typeface="Calibri"/>
                <a:ea typeface="Calibri"/>
              </a:rPr>
              <a:t>25+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24800" y="5372100"/>
            <a:ext cx="3457575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A3A3A3"/>
                </a:solidFill>
                <a:latin typeface="Calibri"/>
                <a:ea typeface="Calibri"/>
              </a:rPr>
              <a:t>years of technology development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2E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585788"/>
            <a:ext cx="228600" cy="152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050" b="1">
                <a:solidFill>
                  <a:srgbClr val="A3A3A3"/>
                </a:solidFill>
                <a:latin typeface="Calibri"/>
                <a:ea typeface="Calibri"/>
              </a:rPr>
              <a:t>02</a:t>
            </a:r>
          </a:p>
        </p:txBody>
      </p:sp>
      <p:sp>
        <p:nvSpPr>
          <p:cNvPr id="3" name="Rectangle 2"/>
          <p:cNvSpPr/>
          <p:nvPr/>
        </p:nvSpPr>
        <p:spPr>
          <a:xfrm>
            <a:off x="781050" y="547688"/>
            <a:ext cx="10954" cy="228600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33450" y="457200"/>
            <a:ext cx="9334500" cy="2190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650" b="1">
                <a:solidFill>
                  <a:srgbClr val="283583"/>
                </a:solidFill>
                <a:latin typeface="Calibri"/>
                <a:ea typeface="Calibri"/>
              </a:rPr>
              <a:t>OWN TECHNOLOGY BASE FOR MATURE RESERVOIR CHALLENGES</a:t>
            </a:r>
          </a:p>
        </p:txBody>
      </p:sp>
      <p:pic>
        <p:nvPicPr>
          <p:cNvPr id="5" name="Picture 4" descr="logo-email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400" y="509588"/>
            <a:ext cx="908756" cy="3048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457200" y="1143000"/>
            <a:ext cx="5562600" cy="3810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23900" y="1371600"/>
            <a:ext cx="502920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200" b="1">
                <a:solidFill>
                  <a:srgbClr val="283583"/>
                </a:solidFill>
                <a:latin typeface="Calibri"/>
                <a:ea typeface="Calibri"/>
              </a:rPr>
              <a:t>Technology base &amp; labs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3900" y="1790700"/>
            <a:ext cx="5029200" cy="160020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3150"/>
              </a:spcAft>
              <a:buFont typeface="Calibri"/>
              <a:buClr>
                <a:srgbClr val="1A2040"/>
              </a:buClr>
              <a:buChar char="-"/>
            </a:pPr>
            <a:r>
              <a:rPr sz="1050" b="0">
                <a:solidFill>
                  <a:srgbClr val="1A2040"/>
                </a:solidFill>
                <a:latin typeface="Calibri"/>
                <a:ea typeface="Calibri"/>
              </a:rPr>
              <a:t>In-house R&amp;D, engineering and software development</a:t>
            </a:r>
          </a:p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3150"/>
              </a:spcAft>
              <a:buFont typeface="Calibri"/>
              <a:buClr>
                <a:srgbClr val="1A2040"/>
              </a:buClr>
              <a:buChar char="-"/>
            </a:pPr>
            <a:r>
              <a:rPr sz="1050" b="0">
                <a:solidFill>
                  <a:srgbClr val="1A2040"/>
                </a:solidFill>
                <a:latin typeface="Calibri"/>
                <a:ea typeface="Calibri"/>
              </a:rPr>
              <a:t>Laboratory testing and calibration facilities</a:t>
            </a:r>
          </a:p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Calibri"/>
              <a:buClr>
                <a:srgbClr val="1A2040"/>
              </a:buClr>
              <a:buChar char="-"/>
            </a:pPr>
            <a:r>
              <a:rPr sz="1050" b="0">
                <a:solidFill>
                  <a:srgbClr val="1A2040"/>
                </a:solidFill>
                <a:latin typeface="Calibri"/>
                <a:ea typeface="Calibri"/>
              </a:rPr>
              <a:t>Continuous prototype-to-field feedback loop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72200" y="1143000"/>
            <a:ext cx="5562600" cy="3810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38900" y="1371600"/>
            <a:ext cx="502920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200" b="1">
                <a:solidFill>
                  <a:srgbClr val="283583"/>
                </a:solidFill>
                <a:latin typeface="Calibri"/>
                <a:ea typeface="Calibri"/>
              </a:rPr>
              <a:t>Bahrain field problematics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38900" y="1790700"/>
            <a:ext cx="5029200" cy="160020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3150"/>
              </a:spcAft>
              <a:buFont typeface="Calibri"/>
              <a:buClr>
                <a:srgbClr val="1A2040"/>
              </a:buClr>
              <a:buChar char="-"/>
            </a:pPr>
            <a:r>
              <a:rPr sz="1050" b="0">
                <a:solidFill>
                  <a:srgbClr val="1A2040"/>
                </a:solidFill>
                <a:latin typeface="Calibri"/>
                <a:ea typeface="Calibri"/>
              </a:rPr>
              <a:t>Mature multilayer carbonate reservoirs with complex heterogeneity</a:t>
            </a:r>
          </a:p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3150"/>
              </a:spcAft>
              <a:buFont typeface="Calibri"/>
              <a:buClr>
                <a:srgbClr val="1A2040"/>
              </a:buClr>
              <a:buChar char="-"/>
            </a:pPr>
            <a:r>
              <a:rPr sz="1050" b="0">
                <a:solidFill>
                  <a:srgbClr val="1A2040"/>
                </a:solidFill>
                <a:latin typeface="Calibri"/>
                <a:ea typeface="Calibri"/>
              </a:rPr>
              <a:t>EOR and water injection projects require continuous, high-fidelity surveillance</a:t>
            </a:r>
          </a:p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Calibri"/>
              <a:buClr>
                <a:srgbClr val="1A2040"/>
              </a:buClr>
              <a:buChar char="-"/>
            </a:pPr>
            <a:r>
              <a:rPr sz="1050" b="0">
                <a:solidFill>
                  <a:srgbClr val="1A2040"/>
                </a:solidFill>
                <a:latin typeface="Calibri"/>
                <a:ea typeface="Calibri"/>
              </a:rPr>
              <a:t>High-value diagnostics urgently needed in deviated and horizontal wells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5181600"/>
            <a:ext cx="11277600" cy="1066800"/>
          </a:xfrm>
          <a:prstGeom prst="roundRect">
            <a:avLst>
              <a:gd name="adj" fmla="val 5000"/>
            </a:avLst>
          </a:prstGeom>
          <a:solidFill>
            <a:srgbClr val="2835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7700" y="5372100"/>
            <a:ext cx="1089660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1">
                <a:solidFill>
                  <a:srgbClr val="A3A3A3"/>
                </a:solidFill>
                <a:latin typeface="Calibri"/>
                <a:ea typeface="Calibri"/>
              </a:rPr>
              <a:t>INTEGRATED RESPONSE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7700" y="5581650"/>
            <a:ext cx="10896600" cy="4191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050" b="1">
                <a:solidFill>
                  <a:srgbClr val="FFFFFF"/>
                </a:solidFill>
                <a:latin typeface="Calibri"/>
                <a:ea typeface="Calibri"/>
              </a:rPr>
              <a:t>Seismic acquisition + open-hole logging + flow profiling + permanent monitoring + smart completions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585788"/>
            <a:ext cx="228600" cy="152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050" b="1">
                <a:solidFill>
                  <a:srgbClr val="A3A3A3"/>
                </a:solidFill>
                <a:latin typeface="Calibri"/>
                <a:ea typeface="Calibri"/>
              </a:rPr>
              <a:t>03</a:t>
            </a:r>
          </a:p>
        </p:txBody>
      </p:sp>
      <p:sp>
        <p:nvSpPr>
          <p:cNvPr id="3" name="Rectangle 2"/>
          <p:cNvSpPr/>
          <p:nvPr/>
        </p:nvSpPr>
        <p:spPr>
          <a:xfrm>
            <a:off x="781050" y="547688"/>
            <a:ext cx="10954" cy="228600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33450" y="457200"/>
            <a:ext cx="9334500" cy="2190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650" b="1">
                <a:solidFill>
                  <a:srgbClr val="283583"/>
                </a:solidFill>
                <a:latin typeface="Calibri"/>
                <a:ea typeface="Calibri"/>
              </a:rPr>
              <a:t>INTEGRATED TECHNOLOGY PLATFORM</a:t>
            </a:r>
          </a:p>
        </p:txBody>
      </p:sp>
      <p:pic>
        <p:nvPicPr>
          <p:cNvPr id="5" name="Picture 4" descr="logo-email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400" y="509588"/>
            <a:ext cx="908756" cy="304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1028700"/>
            <a:ext cx="1127760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200" b="0">
                <a:solidFill>
                  <a:srgbClr val="1A2040"/>
                </a:solidFill>
                <a:latin typeface="Calibri"/>
                <a:ea typeface="Calibri"/>
              </a:rPr>
              <a:t>A full subsurface workflow: exploration, characterisation, well construction, completion and production optimisation.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447800"/>
            <a:ext cx="2705100" cy="3429000"/>
          </a:xfrm>
          <a:prstGeom prst="roundRect">
            <a:avLst>
              <a:gd name="adj" fmla="val 5000"/>
            </a:avLst>
          </a:prstGeom>
          <a:solidFill>
            <a:srgbClr val="F2F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7700" y="1676400"/>
            <a:ext cx="2324100" cy="3143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2100" b="1">
                <a:solidFill>
                  <a:srgbClr val="283583"/>
                </a:solidFill>
                <a:latin typeface="Calibri"/>
                <a:ea typeface="Calibri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700" y="2095500"/>
            <a:ext cx="2324100" cy="533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050" b="1">
                <a:solidFill>
                  <a:srgbClr val="283583"/>
                </a:solidFill>
                <a:latin typeface="Calibri"/>
                <a:ea typeface="Calibri"/>
              </a:rPr>
              <a:t>Seismic exploration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700" y="2724150"/>
            <a:ext cx="2324100" cy="685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1A2040"/>
                </a:solidFill>
                <a:latin typeface="Calibri"/>
                <a:ea typeface="Calibri"/>
              </a:rPr>
              <a:t>Advanced land, transition zone and marine seismic acquisition &amp; processing.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314700" y="1447800"/>
            <a:ext cx="2705100" cy="3429000"/>
          </a:xfrm>
          <a:prstGeom prst="roundRect">
            <a:avLst>
              <a:gd name="adj" fmla="val 5000"/>
            </a:avLst>
          </a:prstGeom>
          <a:solidFill>
            <a:srgbClr val="F2F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505200" y="1676400"/>
            <a:ext cx="2324100" cy="3143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2100" b="1">
                <a:solidFill>
                  <a:srgbClr val="283583"/>
                </a:solidFill>
                <a:latin typeface="Calibri"/>
                <a:ea typeface="Calibri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05200" y="2095500"/>
            <a:ext cx="2324100" cy="533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050" b="1">
                <a:solidFill>
                  <a:srgbClr val="283583"/>
                </a:solidFill>
                <a:latin typeface="Calibri"/>
                <a:ea typeface="Calibri"/>
              </a:rPr>
              <a:t>Open-hole formation evaluation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05200" y="2724150"/>
            <a:ext cx="2324100" cy="685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1A2040"/>
                </a:solidFill>
                <a:latin typeface="Calibri"/>
                <a:ea typeface="Calibri"/>
              </a:rPr>
              <a:t>High-resolution logging suites for complex lithology characterisation.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72200" y="1447800"/>
            <a:ext cx="2705100" cy="3429000"/>
          </a:xfrm>
          <a:prstGeom prst="roundRect">
            <a:avLst>
              <a:gd name="adj" fmla="val 5000"/>
            </a:avLst>
          </a:prstGeom>
          <a:solidFill>
            <a:srgbClr val="F2F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62700" y="1676400"/>
            <a:ext cx="2324100" cy="3143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2100" b="1">
                <a:solidFill>
                  <a:srgbClr val="283583"/>
                </a:solidFill>
                <a:latin typeface="Calibri"/>
                <a:ea typeface="Calibri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62700" y="2095500"/>
            <a:ext cx="2324100" cy="533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050" b="1">
                <a:solidFill>
                  <a:srgbClr val="283583"/>
                </a:solidFill>
                <a:latin typeface="Calibri"/>
                <a:ea typeface="Calibri"/>
              </a:rPr>
              <a:t>Well &amp; reservoir diagnostics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62700" y="2724150"/>
            <a:ext cx="2324100" cy="685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1A2040"/>
                </a:solidFill>
                <a:latin typeface="Calibri"/>
                <a:ea typeface="Calibri"/>
              </a:rPr>
              <a:t>Production logging, flow profiling and well-integrity evaluation.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029700" y="1447800"/>
            <a:ext cx="2705100" cy="3429000"/>
          </a:xfrm>
          <a:prstGeom prst="roundRect">
            <a:avLst>
              <a:gd name="adj" fmla="val 5000"/>
            </a:avLst>
          </a:prstGeom>
          <a:solidFill>
            <a:srgbClr val="F2F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220200" y="1676400"/>
            <a:ext cx="2324100" cy="3143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2100" b="1">
                <a:solidFill>
                  <a:srgbClr val="283583"/>
                </a:solidFill>
                <a:latin typeface="Calibri"/>
                <a:ea typeface="Calibri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20200" y="2095500"/>
            <a:ext cx="2324100" cy="533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050" b="1">
                <a:solidFill>
                  <a:srgbClr val="283583"/>
                </a:solidFill>
                <a:latin typeface="Calibri"/>
                <a:ea typeface="Calibri"/>
              </a:rPr>
              <a:t>Permanent monitoring &amp; smart completion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20200" y="2724150"/>
            <a:ext cx="2324100" cy="685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1A2040"/>
                </a:solidFill>
                <a:latin typeface="Calibri"/>
                <a:ea typeface="Calibri"/>
              </a:rPr>
              <a:t>Downhole optical and electronic networks for continuous management.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7200" y="5105400"/>
            <a:ext cx="190500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1">
                <a:solidFill>
                  <a:srgbClr val="A3A3A3"/>
                </a:solidFill>
                <a:latin typeface="Calibri"/>
                <a:ea typeface="Calibri"/>
              </a:rPr>
              <a:t>LIFECYCLE FLOW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57200" y="5334000"/>
            <a:ext cx="1866900" cy="838200"/>
          </a:xfrm>
          <a:prstGeom prst="roundRect">
            <a:avLst>
              <a:gd name="adj" fmla="val 12000"/>
            </a:avLst>
          </a:prstGeom>
          <a:solidFill>
            <a:srgbClr val="2835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57200" y="5334000"/>
            <a:ext cx="1866900" cy="838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/>
            <a:r>
              <a:rPr sz="825" b="1">
                <a:solidFill>
                  <a:srgbClr val="FFFFFF"/>
                </a:solidFill>
                <a:latin typeface="Calibri"/>
                <a:ea typeface="Calibri"/>
              </a:rPr>
              <a:t>Explore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400300" y="5334000"/>
            <a:ext cx="333375" cy="838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/>
            <a:r>
              <a:rPr sz="1350" b="0">
                <a:solidFill>
                  <a:srgbClr val="283583"/>
                </a:solidFill>
                <a:latin typeface="Calibri"/>
                <a:ea typeface="Calibri"/>
              </a:rPr>
              <a:t>→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2809875" y="5334000"/>
            <a:ext cx="1866900" cy="838200"/>
          </a:xfrm>
          <a:prstGeom prst="roundRect">
            <a:avLst>
              <a:gd name="adj" fmla="val 12000"/>
            </a:avLst>
          </a:prstGeom>
          <a:solidFill>
            <a:srgbClr val="2835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809875" y="5334000"/>
            <a:ext cx="1866900" cy="838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/>
            <a:r>
              <a:rPr sz="825" b="1">
                <a:solidFill>
                  <a:srgbClr val="FFFFFF"/>
                </a:solidFill>
                <a:latin typeface="Calibri"/>
                <a:ea typeface="Calibri"/>
              </a:rPr>
              <a:t>Characterise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752975" y="5334000"/>
            <a:ext cx="333375" cy="838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/>
            <a:r>
              <a:rPr sz="1350" b="0">
                <a:solidFill>
                  <a:srgbClr val="283583"/>
                </a:solidFill>
                <a:latin typeface="Calibri"/>
                <a:ea typeface="Calibri"/>
              </a:rPr>
              <a:t>→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162550" y="5334000"/>
            <a:ext cx="1866900" cy="838200"/>
          </a:xfrm>
          <a:prstGeom prst="roundRect">
            <a:avLst>
              <a:gd name="adj" fmla="val 12000"/>
            </a:avLst>
          </a:prstGeom>
          <a:solidFill>
            <a:srgbClr val="2835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162550" y="5334000"/>
            <a:ext cx="1866900" cy="838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/>
            <a:r>
              <a:rPr sz="825" b="1">
                <a:solidFill>
                  <a:srgbClr val="FFFFFF"/>
                </a:solidFill>
                <a:latin typeface="Calibri"/>
                <a:ea typeface="Calibri"/>
              </a:rPr>
              <a:t>Construct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105650" y="5334000"/>
            <a:ext cx="333375" cy="838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/>
            <a:r>
              <a:rPr sz="1350" b="0">
                <a:solidFill>
                  <a:srgbClr val="283583"/>
                </a:solidFill>
                <a:latin typeface="Calibri"/>
                <a:ea typeface="Calibri"/>
              </a:rPr>
              <a:t>→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515225" y="5334000"/>
            <a:ext cx="1866900" cy="838200"/>
          </a:xfrm>
          <a:prstGeom prst="roundRect">
            <a:avLst>
              <a:gd name="adj" fmla="val 12000"/>
            </a:avLst>
          </a:prstGeom>
          <a:solidFill>
            <a:srgbClr val="2835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515225" y="5334000"/>
            <a:ext cx="1866900" cy="838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/>
            <a:r>
              <a:rPr sz="825" b="1">
                <a:solidFill>
                  <a:srgbClr val="FFFFFF"/>
                </a:solidFill>
                <a:latin typeface="Calibri"/>
                <a:ea typeface="Calibri"/>
              </a:rPr>
              <a:t>Complete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458325" y="5334000"/>
            <a:ext cx="333375" cy="838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/>
            <a:r>
              <a:rPr sz="1350" b="0">
                <a:solidFill>
                  <a:srgbClr val="283583"/>
                </a:solidFill>
                <a:latin typeface="Calibri"/>
                <a:ea typeface="Calibri"/>
              </a:rPr>
              <a:t>→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9867900" y="5334000"/>
            <a:ext cx="1866900" cy="838200"/>
          </a:xfrm>
          <a:prstGeom prst="roundRect">
            <a:avLst>
              <a:gd name="adj" fmla="val 12000"/>
            </a:avLst>
          </a:prstGeom>
          <a:solidFill>
            <a:srgbClr val="2835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9867900" y="5334000"/>
            <a:ext cx="1866900" cy="838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/>
            <a:r>
              <a:rPr sz="825" b="1">
                <a:solidFill>
                  <a:srgbClr val="FFFFFF"/>
                </a:solidFill>
                <a:latin typeface="Calibri"/>
                <a:ea typeface="Calibri"/>
              </a:rPr>
              <a:t>Optimise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2E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585788"/>
            <a:ext cx="228600" cy="152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050" b="1">
                <a:solidFill>
                  <a:srgbClr val="A3A3A3"/>
                </a:solidFill>
                <a:latin typeface="Calibri"/>
                <a:ea typeface="Calibri"/>
              </a:rPr>
              <a:t>04</a:t>
            </a:r>
          </a:p>
        </p:txBody>
      </p:sp>
      <p:sp>
        <p:nvSpPr>
          <p:cNvPr id="3" name="Rectangle 2"/>
          <p:cNvSpPr/>
          <p:nvPr/>
        </p:nvSpPr>
        <p:spPr>
          <a:xfrm>
            <a:off x="781050" y="547688"/>
            <a:ext cx="10954" cy="228600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33450" y="457200"/>
            <a:ext cx="9334500" cy="2190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650" b="1">
                <a:solidFill>
                  <a:srgbClr val="283583"/>
                </a:solidFill>
                <a:latin typeface="Calibri"/>
                <a:ea typeface="Calibri"/>
              </a:rPr>
              <a:t>DOWNHOLE INTELLIGENCE FOR COMPLEX WELLS</a:t>
            </a:r>
          </a:p>
        </p:txBody>
      </p:sp>
      <p:pic>
        <p:nvPicPr>
          <p:cNvPr id="5" name="Picture 4" descr="logo-email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400" y="509588"/>
            <a:ext cx="908756" cy="304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1028700"/>
            <a:ext cx="1127760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200" b="0">
                <a:solidFill>
                  <a:srgbClr val="1A2040"/>
                </a:solidFill>
                <a:latin typeface="Calibri"/>
                <a:ea typeface="Calibri"/>
              </a:rPr>
              <a:t>High-resolution formation evaluation and well diagnostics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409700"/>
            <a:ext cx="5562600" cy="409575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3900" y="1638300"/>
            <a:ext cx="5029200" cy="1809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050" b="1">
                <a:solidFill>
                  <a:srgbClr val="283583"/>
                </a:solidFill>
                <a:latin typeface="Calibri"/>
                <a:ea typeface="Calibri"/>
              </a:rPr>
              <a:t>Measurement portfolio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3900" y="2019300"/>
            <a:ext cx="5029200" cy="297180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2925"/>
              </a:spcAft>
              <a:buFont typeface="Calibri"/>
              <a:buClr>
                <a:srgbClr val="1A2040"/>
              </a:buClr>
              <a:buChar char="-"/>
            </a:pPr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Acoustic and temperature logging</a:t>
            </a:r>
          </a:p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2925"/>
              </a:spcAft>
              <a:buFont typeface="Calibri"/>
              <a:buClr>
                <a:srgbClr val="1A2040"/>
              </a:buClr>
              <a:buChar char="-"/>
            </a:pPr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Electromagnetic well-integrity scanners</a:t>
            </a:r>
          </a:p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2925"/>
              </a:spcAft>
              <a:buFont typeface="Calibri"/>
              <a:buClr>
                <a:srgbClr val="1A2040"/>
              </a:buClr>
              <a:buChar char="-"/>
            </a:pPr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Multi-depth resistivity &amp; induction</a:t>
            </a:r>
          </a:p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2925"/>
              </a:spcAft>
              <a:buFont typeface="Calibri"/>
              <a:buClr>
                <a:srgbClr val="1A2040"/>
              </a:buClr>
              <a:buChar char="-"/>
            </a:pPr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Cross-dipole acoustic shear wave technology</a:t>
            </a:r>
          </a:p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2925"/>
              </a:spcAft>
              <a:buFont typeface="Calibri"/>
              <a:buClr>
                <a:srgbClr val="1A2040"/>
              </a:buClr>
              <a:buChar char="-"/>
            </a:pPr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Microresistivity borehole imaging</a:t>
            </a:r>
          </a:p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Calibri"/>
              <a:buClr>
                <a:srgbClr val="1A2040"/>
              </a:buClr>
              <a:buChar char="-"/>
            </a:pPr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Density / neutron / gamma-ray / geometry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1409700"/>
            <a:ext cx="5562600" cy="1524000"/>
          </a:xfrm>
          <a:prstGeom prst="roundRect">
            <a:avLst>
              <a:gd name="adj" fmla="val 5000"/>
            </a:avLst>
          </a:prstGeom>
          <a:solidFill>
            <a:srgbClr val="2835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38900" y="1600200"/>
            <a:ext cx="502920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1">
                <a:solidFill>
                  <a:srgbClr val="A3A3A3"/>
                </a:solidFill>
                <a:latin typeface="Calibri"/>
                <a:ea typeface="Calibri"/>
              </a:rPr>
              <a:t>HORIZONTAL &amp; HIGHLY DEVIATED WELLS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38900" y="1828800"/>
            <a:ext cx="5029200" cy="8572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FFFFFF"/>
                </a:solidFill>
                <a:latin typeface="Calibri"/>
                <a:ea typeface="Calibri"/>
              </a:rPr>
              <a:t>Autonomous and drillpipe-conveyed configurations extend access to previously unreachable environments.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72200" y="3086100"/>
            <a:ext cx="5562600" cy="1905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4604">
            <a:solidFill>
              <a:srgbClr val="2835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8900" y="3276600"/>
            <a:ext cx="502920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1">
                <a:solidFill>
                  <a:srgbClr val="283583"/>
                </a:solidFill>
                <a:latin typeface="Calibri"/>
                <a:ea typeface="Calibri"/>
              </a:rPr>
              <a:t>ANALYTICS LAYER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3505200"/>
            <a:ext cx="5029200" cy="12382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Proprietary interpretation and analytics software converts raw downhole measurements into actionable flow profiling, well models and reservoir understanding.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57200" y="5829300"/>
            <a:ext cx="2381250" cy="9525"/>
          </a:xfrm>
          <a:prstGeom prst="rect">
            <a:avLst/>
          </a:prstGeom>
          <a:solidFill>
            <a:srgbClr val="2835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028950" y="5734050"/>
            <a:ext cx="6134100" cy="190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/>
            <a:r>
              <a:rPr sz="1050" b="1">
                <a:solidFill>
                  <a:srgbClr val="283583"/>
                </a:solidFill>
                <a:latin typeface="Calibri"/>
                <a:ea typeface="Calibri"/>
              </a:rPr>
              <a:t>From measurement to operational action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353550" y="5829300"/>
            <a:ext cx="2381250" cy="9525"/>
          </a:xfrm>
          <a:prstGeom prst="rect">
            <a:avLst/>
          </a:prstGeom>
          <a:solidFill>
            <a:srgbClr val="2835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8358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585788"/>
            <a:ext cx="228600" cy="152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050" b="1">
                <a:solidFill>
                  <a:srgbClr val="8DD5D8"/>
                </a:solidFill>
                <a:latin typeface="Calibri"/>
                <a:ea typeface="Calibri"/>
              </a:rPr>
              <a:t>05</a:t>
            </a:r>
          </a:p>
        </p:txBody>
      </p:sp>
      <p:sp>
        <p:nvSpPr>
          <p:cNvPr id="3" name="Rectangle 2"/>
          <p:cNvSpPr/>
          <p:nvPr/>
        </p:nvSpPr>
        <p:spPr>
          <a:xfrm>
            <a:off x="781050" y="547688"/>
            <a:ext cx="10954" cy="228600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33450" y="457200"/>
            <a:ext cx="9334500" cy="2190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650" b="1">
                <a:solidFill>
                  <a:srgbClr val="FFFFFF"/>
                </a:solidFill>
                <a:latin typeface="Calibri"/>
                <a:ea typeface="Calibri"/>
              </a:rPr>
              <a:t>OPERATOR VALUE AND GLOBAL FOOTPRINT</a:t>
            </a:r>
          </a:p>
        </p:txBody>
      </p:sp>
      <p:pic>
        <p:nvPicPr>
          <p:cNvPr id="5" name="Picture 4" descr="logo-email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400" y="509588"/>
            <a:ext cx="904568" cy="3048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457200" y="1143000"/>
            <a:ext cx="2705100" cy="20955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9600" y="1333500"/>
            <a:ext cx="2400300" cy="3429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050" b="1">
                <a:solidFill>
                  <a:srgbClr val="283583"/>
                </a:solidFill>
                <a:latin typeface="Calibri"/>
                <a:ea typeface="Calibri"/>
              </a:rPr>
              <a:t>Earlier insight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752600"/>
            <a:ext cx="2400300" cy="12382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1A2040"/>
                </a:solidFill>
                <a:latin typeface="Calibri"/>
                <a:ea typeface="Calibri"/>
              </a:rPr>
              <a:t>Detect water encroachment and integrity issues before they disrupt production.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14700" y="1143000"/>
            <a:ext cx="2705100" cy="20955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467100" y="1333500"/>
            <a:ext cx="2400300" cy="3429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050" b="1">
                <a:solidFill>
                  <a:srgbClr val="283583"/>
                </a:solidFill>
                <a:latin typeface="Calibri"/>
                <a:ea typeface="Calibri"/>
              </a:rPr>
              <a:t>Zonal control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67100" y="1752600"/>
            <a:ext cx="2400300" cy="12382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1A2040"/>
                </a:solidFill>
                <a:latin typeface="Calibri"/>
                <a:ea typeface="Calibri"/>
              </a:rPr>
              <a:t>Optimise smart completion valves to isolate water and maximise oil recovery.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72200" y="1143000"/>
            <a:ext cx="2705100" cy="20955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24600" y="1333500"/>
            <a:ext cx="2400300" cy="3429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050" b="1">
                <a:solidFill>
                  <a:srgbClr val="283583"/>
                </a:solidFill>
                <a:latin typeface="Calibri"/>
                <a:ea typeface="Calibri"/>
              </a:rPr>
              <a:t>Optimised performance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24600" y="1752600"/>
            <a:ext cx="2400300" cy="12382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1A2040"/>
                </a:solidFill>
                <a:latin typeface="Calibri"/>
                <a:ea typeface="Calibri"/>
              </a:rPr>
              <a:t>Real-time downhole metrics drive immediate pump and choke adjustments.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029700" y="1143000"/>
            <a:ext cx="2705100" cy="20955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82100" y="1333500"/>
            <a:ext cx="2400300" cy="3429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050" b="1">
                <a:solidFill>
                  <a:srgbClr val="283583"/>
                </a:solidFill>
                <a:latin typeface="Calibri"/>
                <a:ea typeface="Calibri"/>
              </a:rPr>
              <a:t>Lower intervention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82100" y="1752600"/>
            <a:ext cx="2400300" cy="12382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1A2040"/>
                </a:solidFill>
                <a:latin typeface="Calibri"/>
                <a:ea typeface="Calibri"/>
              </a:rPr>
              <a:t>Long-life permanent monitoring reduce hazardous downhole slickline runs.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" y="3619500"/>
            <a:ext cx="381000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1">
                <a:solidFill>
                  <a:srgbClr val="A3A3A3"/>
                </a:solidFill>
                <a:latin typeface="Calibri"/>
                <a:ea typeface="Calibri"/>
              </a:rPr>
              <a:t>GLOBAL TECHNICAL FOOTPRINT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3848100"/>
            <a:ext cx="9315450" cy="266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350" b="1">
                <a:solidFill>
                  <a:srgbClr val="F2F2E9"/>
                </a:solidFill>
                <a:latin typeface="Calibri"/>
                <a:ea typeface="Calibri"/>
              </a:rPr>
              <a:t>Russia &amp; CIS  •  Middle East  •  Asia-Pacific  •  Europe  •  Africa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4191000"/>
            <a:ext cx="6667500" cy="171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A3A3A3"/>
                </a:solidFill>
                <a:latin typeface="Calibri"/>
                <a:ea typeface="Calibri"/>
              </a:rPr>
              <a:t>Technical footprint spanning 15+ locations globally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0363200" y="3848100"/>
            <a:ext cx="1371600" cy="304800"/>
          </a:xfrm>
          <a:prstGeom prst="roundRect">
            <a:avLst>
              <a:gd name="adj" fmla="val 20000"/>
            </a:avLst>
          </a:prstGeom>
          <a:solidFill>
            <a:srgbClr val="1E2A6B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363200" y="3848100"/>
            <a:ext cx="1371600" cy="304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</a:rPr>
              <a:t>15+ LOCATIONS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5905500"/>
            <a:ext cx="11277600" cy="9525"/>
          </a:xfrm>
          <a:prstGeom prst="rect">
            <a:avLst/>
          </a:prstGeom>
          <a:solidFill>
            <a:srgbClr val="3A48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7200" y="6096000"/>
            <a:ext cx="66675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A3A3A3"/>
                </a:solidFill>
                <a:latin typeface="Calibri"/>
                <a:ea typeface="Calibri"/>
              </a:rPr>
              <a:t>NEOWELL Enables Continuous Reservoir Surveillance and Active Production Management.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39000" y="6096000"/>
            <a:ext cx="15240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1">
                <a:solidFill>
                  <a:srgbClr val="FFFFFF"/>
                </a:solidFill>
                <a:latin typeface="Calibri"/>
                <a:ea typeface="Calibri"/>
              </a:rPr>
              <a:t>+7 (843) 210-19-65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858250" y="6096000"/>
            <a:ext cx="13335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1">
                <a:solidFill>
                  <a:srgbClr val="FFFFFF"/>
                </a:solidFill>
                <a:latin typeface="Calibri"/>
                <a:ea typeface="Calibri"/>
              </a:rPr>
              <a:t>info@neowell.pro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287000" y="6096000"/>
            <a:ext cx="14478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/>
            <a:r>
              <a:rPr sz="900" b="1">
                <a:solidFill>
                  <a:srgbClr val="FFFFFF"/>
                </a:solidFill>
                <a:latin typeface="Calibri"/>
                <a:ea typeface="Calibri"/>
              </a:rPr>
              <a:t>neowell.pro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